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317" r:id="rId3"/>
    <p:sldId id="275" r:id="rId4"/>
    <p:sldId id="276" r:id="rId5"/>
    <p:sldId id="294" r:id="rId6"/>
    <p:sldId id="295" r:id="rId7"/>
    <p:sldId id="297" r:id="rId8"/>
    <p:sldId id="300" r:id="rId9"/>
    <p:sldId id="301" r:id="rId10"/>
    <p:sldId id="302" r:id="rId11"/>
    <p:sldId id="296" r:id="rId12"/>
    <p:sldId id="303" r:id="rId13"/>
    <p:sldId id="305" r:id="rId14"/>
    <p:sldId id="304" r:id="rId15"/>
    <p:sldId id="306" r:id="rId16"/>
    <p:sldId id="307" r:id="rId17"/>
    <p:sldId id="308" r:id="rId18"/>
    <p:sldId id="309" r:id="rId19"/>
    <p:sldId id="310" r:id="rId20"/>
    <p:sldId id="272" r:id="rId21"/>
    <p:sldId id="311" r:id="rId22"/>
    <p:sldId id="316" r:id="rId23"/>
    <p:sldId id="318"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0034"/>
    <a:srgbClr val="FEB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5271F-3DBD-2DDA-2E7D-74EC931936C9}" v="56" dt="2024-05-01T20:08:53.596"/>
    <p1510:client id="{E1ECF870-B371-0405-36D0-1AA943A9C6B8}" v="569" dt="2024-04-30T14:34:57.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B24C3-ACD0-C149-BBA3-73A9FC184B71}"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EC8D9-4BB7-0C4E-887C-23517773BD0F}" type="slidenum">
              <a:rPr lang="en-US" smtClean="0"/>
              <a:t>‹#›</a:t>
            </a:fld>
            <a:endParaRPr lang="en-US"/>
          </a:p>
        </p:txBody>
      </p:sp>
    </p:spTree>
    <p:extLst>
      <p:ext uri="{BB962C8B-B14F-4D97-AF65-F5344CB8AC3E}">
        <p14:creationId xmlns:p14="http://schemas.microsoft.com/office/powerpoint/2010/main" val="411063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ngall.com/celebration-p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mpencyla@luc.ed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interfolio@luc.edu" TargetMode="External"/><Relationship Id="rId4" Type="http://schemas.openxmlformats.org/officeDocument/2006/relationships/hyperlink" Target="mailto:jelsky@luc.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help@Interfolio.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Interfolio@luc.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mpencyla@luc.ed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interfolio@luc.edu" TargetMode="External"/><Relationship Id="rId4" Type="http://schemas.openxmlformats.org/officeDocument/2006/relationships/hyperlink" Target="mailto:jelsky@luc.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B6309-90B4-621B-B0A1-9AD2FDCB974F}"/>
              </a:ext>
            </a:extLst>
          </p:cNvPr>
          <p:cNvSpPr/>
          <p:nvPr/>
        </p:nvSpPr>
        <p:spPr>
          <a:xfrm>
            <a:off x="-654168" y="230038"/>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597B12D1-4CD0-2617-A777-14466E0E83AD}"/>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7" name="TextBox 6">
            <a:extLst>
              <a:ext uri="{FF2B5EF4-FFF2-40B4-BE49-F238E27FC236}">
                <a16:creationId xmlns:a16="http://schemas.microsoft.com/office/drawing/2014/main" id="{F8D5B679-AAEF-DE9F-F1B8-685F6D5C841D}"/>
              </a:ext>
            </a:extLst>
          </p:cNvPr>
          <p:cNvSpPr txBox="1"/>
          <p:nvPr/>
        </p:nvSpPr>
        <p:spPr>
          <a:xfrm>
            <a:off x="6312" y="971347"/>
            <a:ext cx="1209784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a:solidFill>
                  <a:srgbClr val="8D0034"/>
                </a:solidFill>
                <a:latin typeface="Calibri"/>
                <a:ea typeface="Calibri"/>
                <a:cs typeface="Calibri"/>
              </a:rPr>
              <a:t>Faculty Interfolio Information Session</a:t>
            </a:r>
            <a:endParaRPr lang="en-US" sz="5400">
              <a:solidFill>
                <a:srgbClr val="8D0034"/>
              </a:solidFill>
              <a:latin typeface="Calibri"/>
              <a:ea typeface="Calibri"/>
              <a:cs typeface="Calibri"/>
            </a:endParaRPr>
          </a:p>
          <a:p>
            <a:pPr algn="ctr"/>
            <a:r>
              <a:rPr lang="en-US" sz="5400" b="1">
                <a:solidFill>
                  <a:srgbClr val="8D0034"/>
                </a:solidFill>
                <a:latin typeface="Calibri"/>
                <a:ea typeface="Calibri"/>
                <a:cs typeface="Calibri"/>
              </a:rPr>
              <a:t>Loyola University Chicago</a:t>
            </a:r>
            <a:endParaRPr lang="en-US" sz="5400">
              <a:latin typeface="Calibri"/>
            </a:endParaRPr>
          </a:p>
        </p:txBody>
      </p:sp>
      <p:sp>
        <p:nvSpPr>
          <p:cNvPr id="8" name="TextBox 7">
            <a:extLst>
              <a:ext uri="{FF2B5EF4-FFF2-40B4-BE49-F238E27FC236}">
                <a16:creationId xmlns:a16="http://schemas.microsoft.com/office/drawing/2014/main" id="{BD870A1B-F17A-DD9D-BE39-3060861ADB96}"/>
              </a:ext>
            </a:extLst>
          </p:cNvPr>
          <p:cNvSpPr txBox="1"/>
          <p:nvPr/>
        </p:nvSpPr>
        <p:spPr>
          <a:xfrm>
            <a:off x="4338687" y="3378607"/>
            <a:ext cx="379141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alibri"/>
                <a:ea typeface="Calibri"/>
                <a:cs typeface="Calibri"/>
              </a:rPr>
              <a:t>May 1, 2024</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8EC4D-E537-6E0A-18DC-BCB7185C7EF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EA84D02-11DA-0EF8-1E4E-A6C2793C5E7D}"/>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ECD726C6-26C1-1045-7A4D-C6CB2D64D925}"/>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3055352A-FE5B-3601-3E42-18C789D67C71}"/>
              </a:ext>
            </a:extLst>
          </p:cNvPr>
          <p:cNvSpPr txBox="1"/>
          <p:nvPr/>
        </p:nvSpPr>
        <p:spPr>
          <a:xfrm>
            <a:off x="816078" y="1039090"/>
            <a:ext cx="10570952"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cs typeface="Calibri"/>
              </a:rPr>
              <a:t>A</a:t>
            </a:r>
            <a:r>
              <a:rPr lang="en-US" sz="4000" dirty="0">
                <a:ea typeface="+mn-lt"/>
                <a:cs typeface="+mn-lt"/>
              </a:rPr>
              <a:t>fter uploading materials, </a:t>
            </a:r>
            <a:r>
              <a:rPr lang="en-US" sz="4000" dirty="0">
                <a:solidFill>
                  <a:srgbClr val="000000"/>
                </a:solidFill>
                <a:ea typeface="+mn-lt"/>
                <a:cs typeface="+mn-lt"/>
              </a:rPr>
              <a:t>don't forget to </a:t>
            </a:r>
            <a:r>
              <a:rPr lang="en-US" sz="4000" dirty="0">
                <a:solidFill>
                  <a:srgbClr val="8D0034"/>
                </a:solidFill>
                <a:ea typeface="+mn-lt"/>
                <a:cs typeface="+mn-lt"/>
              </a:rPr>
              <a:t>submit them</a:t>
            </a:r>
            <a:r>
              <a:rPr lang="en-US" sz="4000" dirty="0">
                <a:ea typeface="+mn-lt"/>
                <a:cs typeface="+mn-lt"/>
              </a:rPr>
              <a:t>. Click on the checkboxes, then click the Submit button.</a:t>
            </a:r>
          </a:p>
          <a:p>
            <a:pPr algn="l"/>
            <a:endParaRPr lang="en-US">
              <a:cs typeface="Calibri"/>
            </a:endParaRPr>
          </a:p>
        </p:txBody>
      </p:sp>
      <p:pic>
        <p:nvPicPr>
          <p:cNvPr id="6" name="Picture 5" descr="A screenshot of a computer&#10;&#10;Description automatically generated">
            <a:extLst>
              <a:ext uri="{FF2B5EF4-FFF2-40B4-BE49-F238E27FC236}">
                <a16:creationId xmlns:a16="http://schemas.microsoft.com/office/drawing/2014/main" id="{C8460444-1B34-A931-1427-DB5352C918BC}"/>
              </a:ext>
            </a:extLst>
          </p:cNvPr>
          <p:cNvPicPr>
            <a:picLocks noChangeAspect="1"/>
          </p:cNvPicPr>
          <p:nvPr/>
        </p:nvPicPr>
        <p:blipFill>
          <a:blip r:embed="rId3"/>
          <a:stretch>
            <a:fillRect/>
          </a:stretch>
        </p:blipFill>
        <p:spPr>
          <a:xfrm>
            <a:off x="1279585" y="3170708"/>
            <a:ext cx="8008188" cy="3118886"/>
          </a:xfrm>
          <a:prstGeom prst="rect">
            <a:avLst/>
          </a:prstGeom>
        </p:spPr>
      </p:pic>
    </p:spTree>
    <p:extLst>
      <p:ext uri="{BB962C8B-B14F-4D97-AF65-F5344CB8AC3E}">
        <p14:creationId xmlns:p14="http://schemas.microsoft.com/office/powerpoint/2010/main" val="142998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C5FBBE2C-6394-1C96-2FA7-5628841893E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6DB028-09F0-395A-A057-CC74036C891D}"/>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CF3FB9ED-A80C-EC60-DE96-FFF97206635D}"/>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92D00FC9-51D1-DB22-36D2-EDD12E5647B1}"/>
              </a:ext>
            </a:extLst>
          </p:cNvPr>
          <p:cNvSpPr txBox="1"/>
          <p:nvPr/>
        </p:nvSpPr>
        <p:spPr>
          <a:xfrm>
            <a:off x="816078" y="1039090"/>
            <a:ext cx="1057095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Step 3. </a:t>
            </a:r>
            <a:r>
              <a:rPr lang="en-US" sz="4000">
                <a:ea typeface="+mn-lt"/>
                <a:cs typeface="+mn-lt"/>
              </a:rPr>
              <a:t>Upload materials for</a:t>
            </a:r>
            <a:r>
              <a:rPr lang="en-US" sz="4000">
                <a:solidFill>
                  <a:srgbClr val="8D0034"/>
                </a:solidFill>
                <a:ea typeface="+mn-lt"/>
                <a:cs typeface="+mn-lt"/>
              </a:rPr>
              <a:t> internal review</a:t>
            </a:r>
            <a:endParaRPr lang="en-US" sz="4000">
              <a:solidFill>
                <a:srgbClr val="8D0034"/>
              </a:solidFill>
              <a:cs typeface="Calibri"/>
            </a:endParaRPr>
          </a:p>
          <a:p>
            <a:pPr algn="l"/>
            <a:endParaRPr lang="en-US">
              <a:cs typeface="Calibri"/>
            </a:endParaRPr>
          </a:p>
        </p:txBody>
      </p:sp>
      <p:pic>
        <p:nvPicPr>
          <p:cNvPr id="3" name="Picture 2" descr="A screenshot of a computer&#10;&#10;Description automatically generated">
            <a:extLst>
              <a:ext uri="{FF2B5EF4-FFF2-40B4-BE49-F238E27FC236}">
                <a16:creationId xmlns:a16="http://schemas.microsoft.com/office/drawing/2014/main" id="{3FDDD108-4090-21BA-40CF-E895FA6E052E}"/>
              </a:ext>
            </a:extLst>
          </p:cNvPr>
          <p:cNvPicPr>
            <a:picLocks noChangeAspect="1"/>
          </p:cNvPicPr>
          <p:nvPr/>
        </p:nvPicPr>
        <p:blipFill>
          <a:blip r:embed="rId3"/>
          <a:stretch>
            <a:fillRect/>
          </a:stretch>
        </p:blipFill>
        <p:spPr>
          <a:xfrm>
            <a:off x="1524002" y="2021180"/>
            <a:ext cx="7805852" cy="4082248"/>
          </a:xfrm>
          <a:prstGeom prst="rect">
            <a:avLst/>
          </a:prstGeom>
        </p:spPr>
      </p:pic>
    </p:spTree>
    <p:extLst>
      <p:ext uri="{BB962C8B-B14F-4D97-AF65-F5344CB8AC3E}">
        <p14:creationId xmlns:p14="http://schemas.microsoft.com/office/powerpoint/2010/main" val="332731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94F9E-70AB-6F9B-D18A-F23F59DE172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35DF1A0-8194-2874-72D0-4F20FAA0CB04}"/>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4BA45F22-EFAE-3F7D-A0BC-A5B06B99A4D8}"/>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586D60F1-6ABE-B0C1-443B-8C8370D61EC3}"/>
              </a:ext>
            </a:extLst>
          </p:cNvPr>
          <p:cNvSpPr txBox="1"/>
          <p:nvPr/>
        </p:nvSpPr>
        <p:spPr>
          <a:xfrm>
            <a:off x="816078" y="1039090"/>
            <a:ext cx="1057095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Step 4. </a:t>
            </a:r>
            <a:r>
              <a:rPr lang="en-US" sz="4000">
                <a:cs typeface="Calibri"/>
              </a:rPr>
              <a:t>Celebrate submitting the packet!</a:t>
            </a:r>
            <a:endParaRPr lang="en-US" sz="4000">
              <a:ea typeface="+mn-lt"/>
              <a:cs typeface="+mn-lt"/>
            </a:endParaRPr>
          </a:p>
          <a:p>
            <a:pPr algn="l"/>
            <a:endParaRPr lang="en-US">
              <a:cs typeface="Calibri"/>
            </a:endParaRPr>
          </a:p>
        </p:txBody>
      </p:sp>
      <p:pic>
        <p:nvPicPr>
          <p:cNvPr id="6" name="Picture 5" descr="A red and white striped cone with confetti&#10;&#10;Description automatically generated">
            <a:extLst>
              <a:ext uri="{FF2B5EF4-FFF2-40B4-BE49-F238E27FC236}">
                <a16:creationId xmlns:a16="http://schemas.microsoft.com/office/drawing/2014/main" id="{EB2426F8-0B7B-FE8D-BAC6-EC2BBE4668A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680000">
            <a:off x="3129659" y="1234296"/>
            <a:ext cx="6162719" cy="6172200"/>
          </a:xfrm>
          <a:prstGeom prst="rect">
            <a:avLst/>
          </a:prstGeom>
        </p:spPr>
      </p:pic>
    </p:spTree>
    <p:extLst>
      <p:ext uri="{BB962C8B-B14F-4D97-AF65-F5344CB8AC3E}">
        <p14:creationId xmlns:p14="http://schemas.microsoft.com/office/powerpoint/2010/main" val="78677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5D62A220-8772-E746-95BD-0634FA6DDEF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76DA2A-88CE-FAE6-FC32-681A8E304860}"/>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CF138FFF-E8D5-0B10-CBDF-56B52884F411}"/>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FFD208EF-99DE-E81A-C080-73FD3FF92F21}"/>
              </a:ext>
            </a:extLst>
          </p:cNvPr>
          <p:cNvSpPr txBox="1"/>
          <p:nvPr/>
        </p:nvSpPr>
        <p:spPr>
          <a:xfrm>
            <a:off x="893114" y="1225356"/>
            <a:ext cx="1036179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Some Time Saving Tips for Preparing and Uploading Materials</a:t>
            </a:r>
            <a:endParaRPr lang="en-US"/>
          </a:p>
          <a:p>
            <a:pPr algn="l"/>
            <a:endParaRPr lang="en-US">
              <a:ea typeface="Calibri"/>
              <a:cs typeface="Calibri"/>
            </a:endParaRPr>
          </a:p>
        </p:txBody>
      </p:sp>
      <p:sp>
        <p:nvSpPr>
          <p:cNvPr id="3" name="TextBox 2">
            <a:extLst>
              <a:ext uri="{FF2B5EF4-FFF2-40B4-BE49-F238E27FC236}">
                <a16:creationId xmlns:a16="http://schemas.microsoft.com/office/drawing/2014/main" id="{3CC7D21D-E7F4-6328-3544-6B70C6B29231}"/>
              </a:ext>
            </a:extLst>
          </p:cNvPr>
          <p:cNvSpPr txBox="1"/>
          <p:nvPr/>
        </p:nvSpPr>
        <p:spPr>
          <a:xfrm>
            <a:off x="2352762" y="2998304"/>
            <a:ext cx="7951304" cy="34512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800"/>
              <a:t>(A) You can upload files to </a:t>
            </a:r>
            <a:r>
              <a:rPr lang="en-US" sz="2800" b="1" err="1"/>
              <a:t>Interfolio</a:t>
            </a:r>
            <a:r>
              <a:rPr lang="en-US" sz="2800" b="1"/>
              <a:t> Dossier </a:t>
            </a:r>
            <a:r>
              <a:rPr lang="en-US" sz="2800"/>
              <a:t>at any point to collect files you will want to use in your P&amp;T cases. </a:t>
            </a:r>
            <a:endParaRPr lang="en-US" sz="2800">
              <a:ea typeface="Calibri"/>
              <a:cs typeface="Calibri"/>
            </a:endParaRPr>
          </a:p>
          <a:p>
            <a:pPr>
              <a:lnSpc>
                <a:spcPct val="90000"/>
              </a:lnSpc>
              <a:spcBef>
                <a:spcPts val="1000"/>
              </a:spcBef>
            </a:pPr>
            <a:r>
              <a:rPr lang="en-US" sz="2800"/>
              <a:t>(B) If you have already done a promotion or review in </a:t>
            </a:r>
            <a:r>
              <a:rPr lang="en-US" sz="2800" err="1"/>
              <a:t>Interfolio</a:t>
            </a:r>
            <a:r>
              <a:rPr lang="en-US" sz="2800"/>
              <a:t> RPT, you can upload those</a:t>
            </a:r>
            <a:r>
              <a:rPr lang="en-US" sz="2800" b="1"/>
              <a:t> packets </a:t>
            </a:r>
            <a:r>
              <a:rPr lang="en-US" sz="2800"/>
              <a:t>to your new case. </a:t>
            </a:r>
          </a:p>
          <a:p>
            <a:pPr>
              <a:lnSpc>
                <a:spcPct val="90000"/>
              </a:lnSpc>
              <a:spcBef>
                <a:spcPts val="1000"/>
              </a:spcBef>
            </a:pPr>
            <a:r>
              <a:rPr lang="en-US" sz="2800"/>
              <a:t>(C) Gather and organize your files for promotion every year in one location to save time in the future.</a:t>
            </a:r>
          </a:p>
        </p:txBody>
      </p:sp>
    </p:spTree>
    <p:extLst>
      <p:ext uri="{BB962C8B-B14F-4D97-AF65-F5344CB8AC3E}">
        <p14:creationId xmlns:p14="http://schemas.microsoft.com/office/powerpoint/2010/main" val="295792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D2815C66-23FC-AB1C-5693-B77A539F54B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53CBD49-06C3-3E73-9DC7-585A505AE2A7}"/>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51D69609-FCE3-C15A-2418-4FC310FA03D6}"/>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B9A55378-F5B0-4E43-17C5-648D0AD8B946}"/>
              </a:ext>
            </a:extLst>
          </p:cNvPr>
          <p:cNvSpPr txBox="1"/>
          <p:nvPr/>
        </p:nvSpPr>
        <p:spPr>
          <a:xfrm>
            <a:off x="921868" y="1225356"/>
            <a:ext cx="1014034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What is Interfolio Dossier?</a:t>
            </a:r>
            <a:endParaRPr lang="en-US"/>
          </a:p>
          <a:p>
            <a:pPr algn="l"/>
            <a:endParaRPr lang="en-US">
              <a:ea typeface="Calibri"/>
              <a:cs typeface="Calibri"/>
            </a:endParaRPr>
          </a:p>
        </p:txBody>
      </p:sp>
      <p:sp>
        <p:nvSpPr>
          <p:cNvPr id="3" name="TextBox 2">
            <a:extLst>
              <a:ext uri="{FF2B5EF4-FFF2-40B4-BE49-F238E27FC236}">
                <a16:creationId xmlns:a16="http://schemas.microsoft.com/office/drawing/2014/main" id="{64759B70-DA1A-9DD5-C660-BE94641C5A6D}"/>
              </a:ext>
            </a:extLst>
          </p:cNvPr>
          <p:cNvSpPr txBox="1"/>
          <p:nvPr/>
        </p:nvSpPr>
        <p:spPr>
          <a:xfrm>
            <a:off x="695315" y="2296649"/>
            <a:ext cx="9270864" cy="30080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t>Interfolio Dossier is a free tool that helps scholars to collect, organize, and send out evidence of their academic excellence.</a:t>
            </a:r>
            <a:endParaRPr lang="en-US" sz="2400" dirty="0">
              <a:cs typeface="Calibri"/>
            </a:endParaRPr>
          </a:p>
          <a:p>
            <a:pPr marL="285750" indent="-285750">
              <a:lnSpc>
                <a:spcPct val="90000"/>
              </a:lnSpc>
              <a:spcBef>
                <a:spcPts val="1000"/>
              </a:spcBef>
              <a:buFont typeface="Arial"/>
              <a:buChar char="•"/>
            </a:pPr>
            <a:r>
              <a:rPr lang="en-US" sz="2400" dirty="0"/>
              <a:t>Any files you add to your Interfolio RPT packets automatically get uploaded to your Interfolio Dossier. </a:t>
            </a:r>
            <a:endParaRPr lang="en-US" sz="2400" dirty="0">
              <a:cs typeface="Calibri"/>
            </a:endParaRPr>
          </a:p>
          <a:p>
            <a:pPr marL="742950" lvl="1" indent="-285750">
              <a:lnSpc>
                <a:spcPct val="90000"/>
              </a:lnSpc>
              <a:spcBef>
                <a:spcPts val="500"/>
              </a:spcBef>
              <a:buFont typeface="Arial"/>
              <a:buChar char="•"/>
            </a:pPr>
            <a:r>
              <a:rPr lang="en-US" sz="2400" dirty="0"/>
              <a:t>Documents uploaded to Interfolio Dossier are not automatically uploaded to your packets for your case. </a:t>
            </a:r>
            <a:endParaRPr lang="en-US" sz="2400" dirty="0">
              <a:cs typeface="Calibri"/>
            </a:endParaRPr>
          </a:p>
          <a:p>
            <a:pPr marL="742950" lvl="1" indent="-285750">
              <a:lnSpc>
                <a:spcPct val="90000"/>
              </a:lnSpc>
              <a:spcBef>
                <a:spcPts val="500"/>
              </a:spcBef>
              <a:buFont typeface="Arial"/>
              <a:buChar char="•"/>
            </a:pPr>
            <a:r>
              <a:rPr lang="en-US" sz="2400" dirty="0"/>
              <a:t>Documents uploaded to F180 (faculty annual review) do not get added to Interfolio Dossier</a:t>
            </a:r>
            <a:endParaRPr lang="en-US" sz="2400" dirty="0">
              <a:cs typeface="Calibri"/>
            </a:endParaRPr>
          </a:p>
        </p:txBody>
      </p:sp>
    </p:spTree>
    <p:extLst>
      <p:ext uri="{BB962C8B-B14F-4D97-AF65-F5344CB8AC3E}">
        <p14:creationId xmlns:p14="http://schemas.microsoft.com/office/powerpoint/2010/main" val="375970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F6F6F143-A3FB-6A65-1C00-D4F32302E04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97BBB1C-C97B-8002-9711-6AB5188F153D}"/>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DC632C8F-98B5-EAFF-487B-9A0BC16B24CB}"/>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CBF7323C-936E-B396-4A70-FE11CBECE23E}"/>
              </a:ext>
            </a:extLst>
          </p:cNvPr>
          <p:cNvSpPr txBox="1"/>
          <p:nvPr/>
        </p:nvSpPr>
        <p:spPr>
          <a:xfrm>
            <a:off x="893114" y="1225356"/>
            <a:ext cx="9137975"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How do I access Interfolio Dossier</a:t>
            </a:r>
            <a:endParaRPr lang="en-US"/>
          </a:p>
          <a:p>
            <a:pPr algn="l"/>
            <a:endParaRPr lang="en-US">
              <a:ea typeface="Calibri"/>
              <a:cs typeface="Calibri"/>
            </a:endParaRPr>
          </a:p>
        </p:txBody>
      </p:sp>
      <p:sp>
        <p:nvSpPr>
          <p:cNvPr id="3" name="TextBox 2">
            <a:extLst>
              <a:ext uri="{FF2B5EF4-FFF2-40B4-BE49-F238E27FC236}">
                <a16:creationId xmlns:a16="http://schemas.microsoft.com/office/drawing/2014/main" id="{F005E052-8AD9-58FD-0F68-357D30059E46}"/>
              </a:ext>
            </a:extLst>
          </p:cNvPr>
          <p:cNvSpPr txBox="1"/>
          <p:nvPr/>
        </p:nvSpPr>
        <p:spPr>
          <a:xfrm>
            <a:off x="1397559" y="2554608"/>
            <a:ext cx="4517481" cy="1900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800"/>
              <a:t>Log in to Interfolio</a:t>
            </a:r>
            <a:endParaRPr lang="en-US" sz="2800">
              <a:ea typeface="Calibri"/>
              <a:cs typeface="Calibri"/>
            </a:endParaRPr>
          </a:p>
          <a:p>
            <a:pPr marL="285750" indent="-285750">
              <a:lnSpc>
                <a:spcPct val="90000"/>
              </a:lnSpc>
              <a:spcBef>
                <a:spcPts val="1000"/>
              </a:spcBef>
              <a:buFont typeface="Arial"/>
              <a:buChar char="•"/>
            </a:pPr>
            <a:r>
              <a:rPr lang="en-US" sz="2800"/>
              <a:t>Click on your name in the upper right corner</a:t>
            </a:r>
            <a:endParaRPr lang="en-US" sz="2800">
              <a:ea typeface="Calibri"/>
              <a:cs typeface="Calibri"/>
            </a:endParaRPr>
          </a:p>
          <a:p>
            <a:pPr marL="285750" indent="-285750">
              <a:lnSpc>
                <a:spcPct val="90000"/>
              </a:lnSpc>
              <a:spcBef>
                <a:spcPts val="1000"/>
              </a:spcBef>
              <a:buFont typeface="Arial"/>
              <a:buChar char="•"/>
            </a:pPr>
            <a:r>
              <a:rPr lang="en-US" sz="2800"/>
              <a:t>Select “Interfolio Dossier”</a:t>
            </a:r>
            <a:endParaRPr lang="en-US"/>
          </a:p>
        </p:txBody>
      </p:sp>
      <p:pic>
        <p:nvPicPr>
          <p:cNvPr id="7" name="Picture 6" descr="A screenshot of a computer&#10;&#10;Description automatically generated">
            <a:extLst>
              <a:ext uri="{FF2B5EF4-FFF2-40B4-BE49-F238E27FC236}">
                <a16:creationId xmlns:a16="http://schemas.microsoft.com/office/drawing/2014/main" id="{6ED4D474-94E9-087E-104C-FDC9DBD10BC2}"/>
              </a:ext>
            </a:extLst>
          </p:cNvPr>
          <p:cNvPicPr>
            <a:picLocks noChangeAspect="1"/>
          </p:cNvPicPr>
          <p:nvPr/>
        </p:nvPicPr>
        <p:blipFill>
          <a:blip r:embed="rId3"/>
          <a:stretch>
            <a:fillRect/>
          </a:stretch>
        </p:blipFill>
        <p:spPr>
          <a:xfrm>
            <a:off x="6647907" y="2275631"/>
            <a:ext cx="3545350" cy="3145903"/>
          </a:xfrm>
          <a:prstGeom prst="rect">
            <a:avLst/>
          </a:prstGeom>
        </p:spPr>
      </p:pic>
    </p:spTree>
    <p:extLst>
      <p:ext uri="{BB962C8B-B14F-4D97-AF65-F5344CB8AC3E}">
        <p14:creationId xmlns:p14="http://schemas.microsoft.com/office/powerpoint/2010/main" val="248377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B3850893-F40C-6528-55EA-B1437BA8CB2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80B9DCC-7646-CAF3-D7B9-D87CC9CBB702}"/>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9172B825-9613-C4DD-1340-04396785BBCF}"/>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3" name="TextBox 2">
            <a:extLst>
              <a:ext uri="{FF2B5EF4-FFF2-40B4-BE49-F238E27FC236}">
                <a16:creationId xmlns:a16="http://schemas.microsoft.com/office/drawing/2014/main" id="{6F08C5E1-98EF-6694-D9CC-6E99871FD9A8}"/>
              </a:ext>
            </a:extLst>
          </p:cNvPr>
          <p:cNvSpPr txBox="1"/>
          <p:nvPr/>
        </p:nvSpPr>
        <p:spPr>
          <a:xfrm>
            <a:off x="2369131" y="4200931"/>
            <a:ext cx="7951304"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12121"/>
                </a:solidFill>
                <a:ea typeface="+mn-lt"/>
                <a:cs typeface="+mn-lt"/>
              </a:rPr>
              <a:t>Materials: Upload and manage your materials to use in Interfolio RPT.</a:t>
            </a:r>
            <a:br>
              <a:rPr lang="en-US" sz="2000">
                <a:solidFill>
                  <a:srgbClr val="212121"/>
                </a:solidFill>
                <a:ea typeface="+mn-lt"/>
                <a:cs typeface="+mn-lt"/>
              </a:rPr>
            </a:br>
            <a:br>
              <a:rPr lang="en-US" sz="2000">
                <a:solidFill>
                  <a:srgbClr val="212121"/>
                </a:solidFill>
                <a:ea typeface="+mn-lt"/>
                <a:cs typeface="+mn-lt"/>
              </a:rPr>
            </a:br>
            <a:r>
              <a:rPr lang="en-US" sz="2000">
                <a:solidFill>
                  <a:srgbClr val="212121"/>
                </a:solidFill>
                <a:ea typeface="+mn-lt"/>
                <a:cs typeface="+mn-lt"/>
              </a:rPr>
              <a:t>For P&amp;T, please ignore Deliveries, Letters, and Collections. You will not handle any external evaluations, and those all occur in Interfolio RPT. </a:t>
            </a:r>
          </a:p>
          <a:p>
            <a:endParaRPr lang="en-US" sz="2400">
              <a:ea typeface="Calibri"/>
              <a:cs typeface="Calibri"/>
            </a:endParaRPr>
          </a:p>
        </p:txBody>
      </p:sp>
      <p:pic>
        <p:nvPicPr>
          <p:cNvPr id="7" name="Picture 6" descr="A screenshot of a computer&#10;&#10;Description automatically generated">
            <a:extLst>
              <a:ext uri="{FF2B5EF4-FFF2-40B4-BE49-F238E27FC236}">
                <a16:creationId xmlns:a16="http://schemas.microsoft.com/office/drawing/2014/main" id="{0365AA7B-A3E8-233E-A013-75E9811D59B9}"/>
              </a:ext>
            </a:extLst>
          </p:cNvPr>
          <p:cNvPicPr>
            <a:picLocks noChangeAspect="1"/>
          </p:cNvPicPr>
          <p:nvPr/>
        </p:nvPicPr>
        <p:blipFill>
          <a:blip r:embed="rId3"/>
          <a:stretch>
            <a:fillRect/>
          </a:stretch>
        </p:blipFill>
        <p:spPr>
          <a:xfrm>
            <a:off x="2726854" y="716684"/>
            <a:ext cx="6747941" cy="3203374"/>
          </a:xfrm>
          <a:prstGeom prst="rect">
            <a:avLst/>
          </a:prstGeom>
        </p:spPr>
      </p:pic>
    </p:spTree>
    <p:extLst>
      <p:ext uri="{BB962C8B-B14F-4D97-AF65-F5344CB8AC3E}">
        <p14:creationId xmlns:p14="http://schemas.microsoft.com/office/powerpoint/2010/main" val="2455089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5EF8B07E-32BC-059E-7357-173C8911F0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C8C2EF7-8C8E-E290-6574-86D771B2D722}"/>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33DFA5F5-1816-7818-6A68-DD95CAEE2CB0}"/>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C697D778-5B90-A9AC-5417-BC86B524198F}"/>
              </a:ext>
            </a:extLst>
          </p:cNvPr>
          <p:cNvSpPr txBox="1"/>
          <p:nvPr/>
        </p:nvSpPr>
        <p:spPr>
          <a:xfrm>
            <a:off x="974982" y="2865860"/>
            <a:ext cx="1055806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(B) How to Add Materials from a Previous Packet</a:t>
            </a:r>
            <a:endParaRPr lang="en-US"/>
          </a:p>
          <a:p>
            <a:pPr algn="l"/>
            <a:endParaRPr lang="en-US">
              <a:ea typeface="Calibri"/>
              <a:cs typeface="Calibri"/>
            </a:endParaRPr>
          </a:p>
        </p:txBody>
      </p:sp>
    </p:spTree>
    <p:extLst>
      <p:ext uri="{BB962C8B-B14F-4D97-AF65-F5344CB8AC3E}">
        <p14:creationId xmlns:p14="http://schemas.microsoft.com/office/powerpoint/2010/main" val="348494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9074923A-3432-8C81-486A-A2B0D08A48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5965FD-4C49-285B-3874-FE0B02045F53}"/>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37DB39E6-BC6A-4345-622E-F0A92F0A9CCA}"/>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39C5919C-5881-A238-3940-9E8FC4A51A07}"/>
              </a:ext>
            </a:extLst>
          </p:cNvPr>
          <p:cNvSpPr txBox="1"/>
          <p:nvPr/>
        </p:nvSpPr>
        <p:spPr>
          <a:xfrm>
            <a:off x="893114" y="913629"/>
            <a:ext cx="1055806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Select "Choose Existing" and then "Packets"</a:t>
            </a:r>
            <a:endParaRPr lang="en-US"/>
          </a:p>
          <a:p>
            <a:pPr algn="l"/>
            <a:endParaRPr lang="en-US">
              <a:ea typeface="Calibri"/>
              <a:cs typeface="Calibri"/>
            </a:endParaRPr>
          </a:p>
        </p:txBody>
      </p:sp>
      <p:pic>
        <p:nvPicPr>
          <p:cNvPr id="6" name="Picture 5" descr="A screenshot of a computer&#10;&#10;Description automatically generated">
            <a:extLst>
              <a:ext uri="{FF2B5EF4-FFF2-40B4-BE49-F238E27FC236}">
                <a16:creationId xmlns:a16="http://schemas.microsoft.com/office/drawing/2014/main" id="{FEE16C59-5BC4-9856-F5EC-486314C7FC9A}"/>
              </a:ext>
            </a:extLst>
          </p:cNvPr>
          <p:cNvPicPr>
            <a:picLocks noChangeAspect="1"/>
          </p:cNvPicPr>
          <p:nvPr/>
        </p:nvPicPr>
        <p:blipFill>
          <a:blip r:embed="rId3"/>
          <a:stretch>
            <a:fillRect/>
          </a:stretch>
        </p:blipFill>
        <p:spPr>
          <a:xfrm>
            <a:off x="2981181" y="1836593"/>
            <a:ext cx="6391275" cy="4362450"/>
          </a:xfrm>
          <a:prstGeom prst="rect">
            <a:avLst/>
          </a:prstGeom>
        </p:spPr>
      </p:pic>
    </p:spTree>
    <p:extLst>
      <p:ext uri="{BB962C8B-B14F-4D97-AF65-F5344CB8AC3E}">
        <p14:creationId xmlns:p14="http://schemas.microsoft.com/office/powerpoint/2010/main" val="111620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8D409179-D225-A853-3B99-0D89E3D57B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B6D720A-E870-28B9-87E1-5EA97D2C20E5}"/>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32A90C86-033D-FB09-16DA-D7F604FBA950}"/>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3" name="TextBox 2">
            <a:extLst>
              <a:ext uri="{FF2B5EF4-FFF2-40B4-BE49-F238E27FC236}">
                <a16:creationId xmlns:a16="http://schemas.microsoft.com/office/drawing/2014/main" id="{D2B0A7DB-AAC7-F71D-369A-94B7AE70BB88}"/>
              </a:ext>
            </a:extLst>
          </p:cNvPr>
          <p:cNvSpPr txBox="1"/>
          <p:nvPr/>
        </p:nvSpPr>
        <p:spPr>
          <a:xfrm>
            <a:off x="1844763" y="5411304"/>
            <a:ext cx="79513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Your previous packets will be listed, and you will have the option to pull materials from them.</a:t>
            </a:r>
            <a:endParaRPr lang="en-US"/>
          </a:p>
        </p:txBody>
      </p:sp>
      <p:pic>
        <p:nvPicPr>
          <p:cNvPr id="6" name="Picture 5" descr="A screenshot of a computer&#10;&#10;Description automatically generated">
            <a:extLst>
              <a:ext uri="{FF2B5EF4-FFF2-40B4-BE49-F238E27FC236}">
                <a16:creationId xmlns:a16="http://schemas.microsoft.com/office/drawing/2014/main" id="{53F98D97-81CF-0435-CE14-61DF1D21B4A9}"/>
              </a:ext>
            </a:extLst>
          </p:cNvPr>
          <p:cNvPicPr>
            <a:picLocks noChangeAspect="1"/>
          </p:cNvPicPr>
          <p:nvPr/>
        </p:nvPicPr>
        <p:blipFill>
          <a:blip r:embed="rId3"/>
          <a:stretch>
            <a:fillRect/>
          </a:stretch>
        </p:blipFill>
        <p:spPr>
          <a:xfrm>
            <a:off x="3228109" y="762866"/>
            <a:ext cx="5181600" cy="4362450"/>
          </a:xfrm>
          <a:prstGeom prst="rect">
            <a:avLst/>
          </a:prstGeom>
        </p:spPr>
      </p:pic>
    </p:spTree>
    <p:extLst>
      <p:ext uri="{BB962C8B-B14F-4D97-AF65-F5344CB8AC3E}">
        <p14:creationId xmlns:p14="http://schemas.microsoft.com/office/powerpoint/2010/main" val="248329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BE126-5F42-53BC-6C28-4EB8566A9B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21214B-1DE4-9FCF-5768-E57F0359CF94}"/>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0F11165D-6707-7E78-DB2F-04AA296BC303}"/>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3" name="TextBox 2">
            <a:extLst>
              <a:ext uri="{FF2B5EF4-FFF2-40B4-BE49-F238E27FC236}">
                <a16:creationId xmlns:a16="http://schemas.microsoft.com/office/drawing/2014/main" id="{8E9EB556-A6CB-2FEE-BC91-BE1850F3A639}"/>
              </a:ext>
            </a:extLst>
          </p:cNvPr>
          <p:cNvSpPr txBox="1"/>
          <p:nvPr/>
        </p:nvSpPr>
        <p:spPr>
          <a:xfrm>
            <a:off x="3763183" y="1021869"/>
            <a:ext cx="466530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C00000"/>
                </a:solidFill>
                <a:ea typeface="+mn-lt"/>
                <a:cs typeface="+mn-lt"/>
              </a:rPr>
              <a:t>Introductions</a:t>
            </a:r>
          </a:p>
          <a:p>
            <a:pPr algn="ctr"/>
            <a:endParaRPr lang="en-US">
              <a:ea typeface="+mn-lt"/>
              <a:cs typeface="+mn-lt"/>
            </a:endParaRPr>
          </a:p>
          <a:p>
            <a:pPr algn="ctr"/>
            <a:endParaRPr lang="en-US">
              <a:ea typeface="+mn-lt"/>
              <a:cs typeface="+mn-lt"/>
            </a:endParaRPr>
          </a:p>
          <a:p>
            <a:pPr algn="ctr"/>
            <a:endParaRPr lang="en-US" b="1">
              <a:solidFill>
                <a:srgbClr val="8D0034"/>
              </a:solidFill>
              <a:ea typeface="+mn-lt"/>
              <a:cs typeface="+mn-lt"/>
            </a:endParaRPr>
          </a:p>
          <a:p>
            <a:pPr algn="ctr"/>
            <a:r>
              <a:rPr lang="en-US" b="1">
                <a:solidFill>
                  <a:srgbClr val="8D0034"/>
                </a:solidFill>
                <a:ea typeface="+mn-lt"/>
                <a:cs typeface="+mn-lt"/>
              </a:rPr>
              <a:t>Michelle </a:t>
            </a:r>
            <a:r>
              <a:rPr lang="en-US" b="1" err="1">
                <a:solidFill>
                  <a:srgbClr val="8D0034"/>
                </a:solidFill>
                <a:ea typeface="+mn-lt"/>
                <a:cs typeface="+mn-lt"/>
              </a:rPr>
              <a:t>Pencyla</a:t>
            </a:r>
            <a:r>
              <a:rPr lang="en-US" b="1">
                <a:solidFill>
                  <a:srgbClr val="8D0034"/>
                </a:solidFill>
                <a:ea typeface="+mn-lt"/>
                <a:cs typeface="+mn-lt"/>
              </a:rPr>
              <a:t>, M.Ed. </a:t>
            </a:r>
          </a:p>
          <a:p>
            <a:pPr algn="ctr"/>
            <a:r>
              <a:rPr lang="en-US">
                <a:ea typeface="+mn-lt"/>
                <a:cs typeface="+mn-lt"/>
              </a:rPr>
              <a:t>Assistant Provost, Faculty Administration, Health Sciences Campus Office </a:t>
            </a:r>
            <a:r>
              <a:rPr lang="en-US">
                <a:ea typeface="+mn-lt"/>
                <a:cs typeface="+mn-lt"/>
                <a:hlinkClick r:id="rId3"/>
              </a:rPr>
              <a:t>mpencyla@luc.edu</a:t>
            </a:r>
            <a:r>
              <a:rPr lang="en-US">
                <a:ea typeface="+mn-lt"/>
                <a:cs typeface="+mn-lt"/>
              </a:rPr>
              <a:t> </a:t>
            </a:r>
          </a:p>
          <a:p>
            <a:pPr algn="ctr"/>
            <a:endParaRPr lang="en-US">
              <a:ea typeface="+mn-lt"/>
              <a:cs typeface="+mn-lt"/>
            </a:endParaRPr>
          </a:p>
          <a:p>
            <a:pPr algn="ctr"/>
            <a:br>
              <a:rPr lang="en-US">
                <a:ea typeface="+mn-lt"/>
                <a:cs typeface="+mn-lt"/>
              </a:rPr>
            </a:br>
            <a:r>
              <a:rPr lang="en-US" b="1">
                <a:solidFill>
                  <a:srgbClr val="8D0034"/>
                </a:solidFill>
                <a:ea typeface="+mn-lt"/>
                <a:cs typeface="+mn-lt"/>
              </a:rPr>
              <a:t>Julia Elsky, Ph.D.</a:t>
            </a:r>
            <a:endParaRPr lang="en-US" b="1">
              <a:solidFill>
                <a:srgbClr val="8D0034"/>
              </a:solidFill>
              <a:cs typeface="Calibri" panose="020F0502020204030204"/>
            </a:endParaRPr>
          </a:p>
          <a:p>
            <a:pPr algn="ctr"/>
            <a:r>
              <a:rPr lang="en-US">
                <a:solidFill>
                  <a:srgbClr val="202124"/>
                </a:solidFill>
                <a:ea typeface="+mn-lt"/>
                <a:cs typeface="+mn-lt"/>
              </a:rPr>
              <a:t>Associate Director of Faculty Affairs; </a:t>
            </a:r>
            <a:endParaRPr lang="en-US">
              <a:solidFill>
                <a:srgbClr val="000000"/>
              </a:solidFill>
              <a:ea typeface="+mn-lt"/>
              <a:cs typeface="+mn-lt"/>
            </a:endParaRPr>
          </a:p>
          <a:p>
            <a:pPr algn="ctr"/>
            <a:r>
              <a:rPr lang="en-US">
                <a:solidFill>
                  <a:srgbClr val="202124"/>
                </a:solidFill>
                <a:ea typeface="+mn-lt"/>
                <a:cs typeface="+mn-lt"/>
              </a:rPr>
              <a:t>Associate Professor, Department of Modern Languages &amp; Literatures</a:t>
            </a:r>
            <a:endParaRPr lang="en-US">
              <a:ea typeface="Calibri"/>
              <a:cs typeface="Calibri"/>
            </a:endParaRPr>
          </a:p>
          <a:p>
            <a:pPr algn="ctr"/>
            <a:r>
              <a:rPr lang="en-US">
                <a:ea typeface="+mn-lt"/>
                <a:cs typeface="+mn-lt"/>
                <a:hlinkClick r:id="rId4"/>
              </a:rPr>
              <a:t>jelsky@luc.edu</a:t>
            </a:r>
            <a:r>
              <a:rPr lang="en-US">
                <a:ea typeface="+mn-lt"/>
                <a:cs typeface="+mn-lt"/>
              </a:rPr>
              <a:t> or for </a:t>
            </a:r>
            <a:r>
              <a:rPr lang="en-US" err="1">
                <a:ea typeface="+mn-lt"/>
                <a:cs typeface="+mn-lt"/>
              </a:rPr>
              <a:t>Interfolio</a:t>
            </a:r>
            <a:r>
              <a:rPr lang="en-US">
                <a:ea typeface="+mn-lt"/>
                <a:cs typeface="+mn-lt"/>
              </a:rPr>
              <a:t> matters </a:t>
            </a:r>
            <a:r>
              <a:rPr lang="en-US">
                <a:ea typeface="+mn-lt"/>
                <a:cs typeface="+mn-lt"/>
                <a:hlinkClick r:id="rId5"/>
              </a:rPr>
              <a:t>interfolio@luc.edu</a:t>
            </a:r>
            <a:r>
              <a:rPr lang="en-US">
                <a:ea typeface="+mn-lt"/>
                <a:cs typeface="+mn-lt"/>
              </a:rPr>
              <a:t> </a:t>
            </a:r>
          </a:p>
        </p:txBody>
      </p:sp>
    </p:spTree>
    <p:extLst>
      <p:ext uri="{BB962C8B-B14F-4D97-AF65-F5344CB8AC3E}">
        <p14:creationId xmlns:p14="http://schemas.microsoft.com/office/powerpoint/2010/main" val="37267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A7AD6EAF-2ED1-72AF-7C51-3D2B3F6A4A5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70FB96D-23F6-9B95-328D-6E6DC0F57F3C}"/>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99EBEFF4-17AA-91A2-0901-7034D0C7D655}"/>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FA2FCB38-566E-2A60-10CE-3544EE0A7340}"/>
              </a:ext>
            </a:extLst>
          </p:cNvPr>
          <p:cNvSpPr txBox="1"/>
          <p:nvPr/>
        </p:nvSpPr>
        <p:spPr>
          <a:xfrm>
            <a:off x="3105449" y="857453"/>
            <a:ext cx="611155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Interfolio RPT Support</a:t>
            </a:r>
          </a:p>
          <a:p>
            <a:pPr algn="l"/>
            <a:endParaRPr lang="en-US">
              <a:cs typeface="Calibri"/>
            </a:endParaRPr>
          </a:p>
        </p:txBody>
      </p:sp>
      <p:sp>
        <p:nvSpPr>
          <p:cNvPr id="3" name="TextBox 2">
            <a:extLst>
              <a:ext uri="{FF2B5EF4-FFF2-40B4-BE49-F238E27FC236}">
                <a16:creationId xmlns:a16="http://schemas.microsoft.com/office/drawing/2014/main" id="{D888B7DB-981C-D009-8026-3D9958D3440C}"/>
              </a:ext>
            </a:extLst>
          </p:cNvPr>
          <p:cNvSpPr txBox="1"/>
          <p:nvPr/>
        </p:nvSpPr>
        <p:spPr>
          <a:xfrm>
            <a:off x="1087072" y="2253748"/>
            <a:ext cx="9474385"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latin typeface="Calibri"/>
                <a:cs typeface="Segoe UI"/>
              </a:rPr>
              <a:t>For technical support, please contact Interfolio's Support team:</a:t>
            </a:r>
            <a:r>
              <a:rPr lang="en-US" sz="2800">
                <a:solidFill>
                  <a:srgbClr val="373A3C"/>
                </a:solidFill>
                <a:latin typeface="Calibri"/>
                <a:cs typeface="Segoe UI"/>
              </a:rPr>
              <a:t> </a:t>
            </a:r>
            <a:r>
              <a:rPr lang="en-US" sz="2800" b="1">
                <a:solidFill>
                  <a:srgbClr val="981E4D"/>
                </a:solidFill>
                <a:latin typeface="Calibri"/>
                <a:cs typeface="Segoe UI"/>
                <a:hlinkClick r:id="rId3"/>
              </a:rPr>
              <a:t>help@Interfolio.com</a:t>
            </a:r>
            <a:r>
              <a:rPr lang="en-US" sz="2800">
                <a:solidFill>
                  <a:srgbClr val="373A3C"/>
                </a:solidFill>
                <a:latin typeface="Calibri"/>
                <a:cs typeface="Segoe UI"/>
              </a:rPr>
              <a:t> </a:t>
            </a:r>
            <a:r>
              <a:rPr lang="en-US" sz="2800">
                <a:latin typeface="Calibri"/>
                <a:cs typeface="Segoe UI"/>
              </a:rPr>
              <a:t>or (877) 997-8807</a:t>
            </a:r>
            <a:endParaRPr lang="en-US" sz="2800">
              <a:latin typeface="Calibri"/>
              <a:cs typeface="Calibri"/>
            </a:endParaRPr>
          </a:p>
          <a:p>
            <a:pPr marL="285750" indent="-285750">
              <a:buFont typeface="Arial"/>
              <a:buChar char="•"/>
            </a:pPr>
            <a:r>
              <a:rPr lang="en-US" sz="2800">
                <a:latin typeface="Calibri"/>
                <a:cs typeface="Segoe UI"/>
              </a:rPr>
              <a:t>For questions about candidate cases, adding/managing users, and academic unit templates, please contact Loyola's Faculty Administration:</a:t>
            </a:r>
            <a:r>
              <a:rPr lang="en-US" sz="2800">
                <a:solidFill>
                  <a:srgbClr val="373A3C"/>
                </a:solidFill>
                <a:latin typeface="Calibri"/>
                <a:cs typeface="Segoe UI"/>
              </a:rPr>
              <a:t> </a:t>
            </a:r>
            <a:r>
              <a:rPr lang="en-US" sz="2800" b="1">
                <a:solidFill>
                  <a:srgbClr val="981E4D"/>
                </a:solidFill>
                <a:latin typeface="Calibri"/>
                <a:cs typeface="Segoe UI"/>
                <a:hlinkClick r:id="rId4"/>
              </a:rPr>
              <a:t>Interfolio@luc.edu</a:t>
            </a:r>
            <a:r>
              <a:rPr lang="en-US" sz="2800">
                <a:solidFill>
                  <a:srgbClr val="373A3C"/>
                </a:solidFill>
                <a:latin typeface="Calibri"/>
                <a:cs typeface="Segoe UI"/>
              </a:rPr>
              <a:t> </a:t>
            </a:r>
            <a:endParaRPr lang="en-US" sz="2800">
              <a:latin typeface="Calibri"/>
              <a:cs typeface="Calibri"/>
            </a:endParaRPr>
          </a:p>
          <a:p>
            <a:endParaRPr lang="en-US" sz="2800">
              <a:solidFill>
                <a:srgbClr val="373A3C"/>
              </a:solidFill>
              <a:cs typeface="Segoe UI"/>
            </a:endParaRPr>
          </a:p>
          <a:p>
            <a:endParaRPr lang="en-US" sz="2800">
              <a:solidFill>
                <a:srgbClr val="000000"/>
              </a:solidFill>
              <a:cs typeface="Calibri"/>
            </a:endParaRPr>
          </a:p>
          <a:p>
            <a:endParaRPr lang="en-US">
              <a:cs typeface="Calibri"/>
            </a:endParaRPr>
          </a:p>
        </p:txBody>
      </p:sp>
    </p:spTree>
    <p:extLst>
      <p:ext uri="{BB962C8B-B14F-4D97-AF65-F5344CB8AC3E}">
        <p14:creationId xmlns:p14="http://schemas.microsoft.com/office/powerpoint/2010/main" val="1761865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C2AB8181-35E8-D155-D084-D3B000510FB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4365B64-8E2B-F1DD-42E2-F5B4D350730A}"/>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7AC08E48-F473-00DC-52CB-4876633BEE1D}"/>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21CDF9B8-FE53-8EBC-6157-5D882D05FC22}"/>
              </a:ext>
            </a:extLst>
          </p:cNvPr>
          <p:cNvSpPr txBox="1"/>
          <p:nvPr/>
        </p:nvSpPr>
        <p:spPr>
          <a:xfrm>
            <a:off x="893114" y="913629"/>
            <a:ext cx="1055806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Loyola's Interfolio Support Website</a:t>
            </a:r>
          </a:p>
          <a:p>
            <a:pPr algn="l"/>
            <a:endParaRPr lang="en-US">
              <a:ea typeface="Calibri"/>
              <a:cs typeface="Calibri"/>
            </a:endParaRPr>
          </a:p>
        </p:txBody>
      </p:sp>
      <p:pic>
        <p:nvPicPr>
          <p:cNvPr id="3" name="Picture 2" descr="A screenshot of a web page&#10;&#10;Description automatically generated">
            <a:extLst>
              <a:ext uri="{FF2B5EF4-FFF2-40B4-BE49-F238E27FC236}">
                <a16:creationId xmlns:a16="http://schemas.microsoft.com/office/drawing/2014/main" id="{AF4A498D-EEB4-3656-D754-C20975E326EF}"/>
              </a:ext>
            </a:extLst>
          </p:cNvPr>
          <p:cNvPicPr>
            <a:picLocks noChangeAspect="1"/>
          </p:cNvPicPr>
          <p:nvPr/>
        </p:nvPicPr>
        <p:blipFill>
          <a:blip r:embed="rId3"/>
          <a:stretch>
            <a:fillRect/>
          </a:stretch>
        </p:blipFill>
        <p:spPr>
          <a:xfrm>
            <a:off x="1833274" y="1894320"/>
            <a:ext cx="8086725" cy="4362450"/>
          </a:xfrm>
          <a:prstGeom prst="rect">
            <a:avLst/>
          </a:prstGeom>
        </p:spPr>
      </p:pic>
    </p:spTree>
    <p:extLst>
      <p:ext uri="{BB962C8B-B14F-4D97-AF65-F5344CB8AC3E}">
        <p14:creationId xmlns:p14="http://schemas.microsoft.com/office/powerpoint/2010/main" val="1285751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5627F-6F06-87A4-82B5-318FC1B3562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4EB65E-BE0B-06B1-7F8C-7970AE5AE8EF}"/>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BF85416F-4141-6826-0CFC-1D901428B242}"/>
              </a:ext>
            </a:extLst>
          </p:cNvPr>
          <p:cNvPicPr>
            <a:picLocks noChangeAspect="1"/>
          </p:cNvPicPr>
          <p:nvPr/>
        </p:nvPicPr>
        <p:blipFill>
          <a:blip r:embed="rId2"/>
          <a:stretch>
            <a:fillRect/>
          </a:stretch>
        </p:blipFill>
        <p:spPr>
          <a:xfrm>
            <a:off x="11122158" y="5501093"/>
            <a:ext cx="1723846" cy="1244181"/>
          </a:xfrm>
          <a:prstGeom prst="rect">
            <a:avLst/>
          </a:prstGeom>
        </p:spPr>
      </p:pic>
      <p:sp>
        <p:nvSpPr>
          <p:cNvPr id="2" name="TextBox 1">
            <a:extLst>
              <a:ext uri="{FF2B5EF4-FFF2-40B4-BE49-F238E27FC236}">
                <a16:creationId xmlns:a16="http://schemas.microsoft.com/office/drawing/2014/main" id="{B78BCFF9-3F74-16E5-DCD5-3966C339227E}"/>
              </a:ext>
            </a:extLst>
          </p:cNvPr>
          <p:cNvSpPr txBox="1"/>
          <p:nvPr/>
        </p:nvSpPr>
        <p:spPr>
          <a:xfrm>
            <a:off x="4961006" y="721318"/>
            <a:ext cx="3922568"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Q &amp; A</a:t>
            </a:r>
          </a:p>
          <a:p>
            <a:endParaRPr lang="en-US">
              <a:cs typeface="Calibri"/>
            </a:endParaRPr>
          </a:p>
        </p:txBody>
      </p:sp>
      <p:sp>
        <p:nvSpPr>
          <p:cNvPr id="3" name="TextBox 2">
            <a:extLst>
              <a:ext uri="{FF2B5EF4-FFF2-40B4-BE49-F238E27FC236}">
                <a16:creationId xmlns:a16="http://schemas.microsoft.com/office/drawing/2014/main" id="{E56E6082-DE6F-2AB6-A024-47C088BB149D}"/>
              </a:ext>
            </a:extLst>
          </p:cNvPr>
          <p:cNvSpPr txBox="1"/>
          <p:nvPr/>
        </p:nvSpPr>
        <p:spPr>
          <a:xfrm>
            <a:off x="489379" y="1387617"/>
            <a:ext cx="5259498"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Questions regarding </a:t>
            </a:r>
            <a:r>
              <a:rPr lang="en-US" sz="2800" b="1" i="1">
                <a:cs typeface="Calibri"/>
              </a:rPr>
              <a:t>Interfolio</a:t>
            </a:r>
            <a:r>
              <a:rPr lang="en-US" sz="2800" b="1">
                <a:cs typeface="Calibri"/>
              </a:rPr>
              <a:t>:</a:t>
            </a:r>
          </a:p>
          <a:p>
            <a:pPr algn="l"/>
            <a:endParaRPr lang="en-US" sz="2800">
              <a:cs typeface="Calibri"/>
            </a:endParaRPr>
          </a:p>
          <a:p>
            <a:pPr marL="457200" indent="-457200">
              <a:buFont typeface="Arial" panose="020B0604020202020204" pitchFamily="34" charset="0"/>
              <a:buChar char="•"/>
            </a:pPr>
            <a:r>
              <a:rPr lang="en-US" b="0" i="0">
                <a:solidFill>
                  <a:srgbClr val="000000"/>
                </a:solidFill>
                <a:effectLst/>
                <a:highlight>
                  <a:srgbClr val="FFFFFF"/>
                </a:highlight>
                <a:latin typeface="Aptos" panose="020B0004020202020204" pitchFamily="34" charset="0"/>
              </a:rPr>
              <a:t>Do we need letters of recommendation from faculty from other universities? This is for NTT promotion.</a:t>
            </a:r>
          </a:p>
          <a:p>
            <a:pPr marL="457200" indent="-457200">
              <a:buFont typeface="Arial" panose="020B0604020202020204" pitchFamily="34" charset="0"/>
              <a:buChar char="•"/>
            </a:pPr>
            <a:endParaRPr lang="en-US" b="0" i="0">
              <a:solidFill>
                <a:srgbClr val="000000"/>
              </a:solidFill>
              <a:effectLst/>
              <a:highlight>
                <a:srgbClr val="FFFFFF"/>
              </a:highlight>
              <a:latin typeface="Calibri" panose="020F0502020204030204" pitchFamily="34" charset="0"/>
            </a:endParaRPr>
          </a:p>
          <a:p>
            <a:pPr marL="457200" indent="-457200">
              <a:buFont typeface="Arial" panose="020B0604020202020204" pitchFamily="34" charset="0"/>
              <a:buChar char="•"/>
            </a:pPr>
            <a:r>
              <a:rPr lang="en-US" b="0" i="0">
                <a:solidFill>
                  <a:srgbClr val="000000"/>
                </a:solidFill>
                <a:effectLst/>
                <a:highlight>
                  <a:srgbClr val="FFFFFF"/>
                </a:highlight>
                <a:latin typeface="Aptos"/>
              </a:rPr>
              <a:t>When do we get notified if a case is created for us in Interfolio?</a:t>
            </a:r>
          </a:p>
          <a:p>
            <a:pPr marL="457200" indent="-457200">
              <a:buFont typeface="Arial" panose="020B0604020202020204" pitchFamily="34" charset="0"/>
              <a:buChar char="•"/>
            </a:pPr>
            <a:endParaRPr lang="en-US">
              <a:solidFill>
                <a:srgbClr val="000000"/>
              </a:solidFill>
              <a:highlight>
                <a:srgbClr val="FFFFFF"/>
              </a:highlight>
              <a:latin typeface="Aptos"/>
            </a:endParaRPr>
          </a:p>
          <a:p>
            <a:pPr marL="457200" indent="-457200">
              <a:buFont typeface="Arial" panose="020B0604020202020204" pitchFamily="34" charset="0"/>
              <a:buChar char="•"/>
            </a:pPr>
            <a:endParaRPr lang="en-US">
              <a:solidFill>
                <a:srgbClr val="000000"/>
              </a:solidFill>
              <a:highlight>
                <a:srgbClr val="FFFFFF"/>
              </a:highlight>
              <a:latin typeface="Aptos"/>
            </a:endParaRPr>
          </a:p>
          <a:p>
            <a:pPr marL="457200" indent="-457200">
              <a:buFont typeface="Arial" panose="020B0604020202020204" pitchFamily="34" charset="0"/>
              <a:buChar char="•"/>
            </a:pPr>
            <a:endParaRPr lang="en-US">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a:solidFill>
                  <a:srgbClr val="000000"/>
                </a:solidFill>
                <a:highlight>
                  <a:srgbClr val="FFFFFF"/>
                </a:highlight>
                <a:latin typeface="Aptos"/>
              </a:rPr>
              <a:t>NTT to tenure</a:t>
            </a:r>
            <a:endParaRPr lang="en-US" sz="1800" b="0" i="0">
              <a:solidFill>
                <a:srgbClr val="000000"/>
              </a:solidFill>
              <a:effectLst/>
              <a:highlight>
                <a:srgbClr val="FFFFFF"/>
              </a:highlight>
              <a:latin typeface="Aptos"/>
            </a:endParaRPr>
          </a:p>
        </p:txBody>
      </p:sp>
      <p:sp>
        <p:nvSpPr>
          <p:cNvPr id="7" name="TextBox 6">
            <a:extLst>
              <a:ext uri="{FF2B5EF4-FFF2-40B4-BE49-F238E27FC236}">
                <a16:creationId xmlns:a16="http://schemas.microsoft.com/office/drawing/2014/main" id="{1B745D4A-812B-7FE9-076B-6D3B8B267A82}"/>
              </a:ext>
            </a:extLst>
          </p:cNvPr>
          <p:cNvSpPr txBox="1"/>
          <p:nvPr/>
        </p:nvSpPr>
        <p:spPr>
          <a:xfrm>
            <a:off x="6536747" y="1214147"/>
            <a:ext cx="544733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chemeClr val="accent1"/>
                </a:solidFill>
                <a:cs typeface="Calibri"/>
              </a:rPr>
              <a:t>Answer</a:t>
            </a:r>
            <a:endParaRPr lang="en-US" sz="2800">
              <a:solidFill>
                <a:schemeClr val="accent1"/>
              </a:solidFill>
              <a:cs typeface="Calibri"/>
            </a:endParaRPr>
          </a:p>
          <a:p>
            <a:endParaRPr lang="en-US" sz="2800" b="1">
              <a:solidFill>
                <a:schemeClr val="accent1"/>
              </a:solidFill>
              <a:cs typeface="Calibri"/>
            </a:endParaRPr>
          </a:p>
          <a:p>
            <a:pPr marL="285750" indent="-285750">
              <a:buFont typeface="Arial" panose="020B0604020202020204" pitchFamily="34" charset="0"/>
              <a:buChar char="•"/>
            </a:pPr>
            <a:r>
              <a:rPr lang="en-US">
                <a:solidFill>
                  <a:schemeClr val="accent1"/>
                </a:solidFill>
                <a:cs typeface="Calibri"/>
              </a:rPr>
              <a:t>Consult your Guidelines and talk with your Academic Unit.</a:t>
            </a:r>
          </a:p>
          <a:p>
            <a:pPr marL="285750" indent="-285750">
              <a:buFont typeface="Arial" panose="020B0604020202020204" pitchFamily="34" charset="0"/>
              <a:buChar char="•"/>
            </a:pPr>
            <a:endParaRPr lang="en-US">
              <a:solidFill>
                <a:schemeClr val="accent1"/>
              </a:solidFill>
              <a:cs typeface="Calibri"/>
            </a:endParaRPr>
          </a:p>
          <a:p>
            <a:pPr marL="285750" indent="-285750">
              <a:buFont typeface="Arial" panose="020B0604020202020204" pitchFamily="34" charset="0"/>
              <a:buChar char="•"/>
            </a:pPr>
            <a:endParaRPr lang="en-US">
              <a:solidFill>
                <a:schemeClr val="accent1"/>
              </a:solidFill>
              <a:cs typeface="Calibri"/>
            </a:endParaRPr>
          </a:p>
          <a:p>
            <a:pPr marL="457200" indent="-457200">
              <a:buFont typeface="Arial" panose="020B0604020202020204" pitchFamily="34" charset="0"/>
              <a:buChar char="•"/>
            </a:pPr>
            <a:r>
              <a:rPr lang="en-US">
                <a:solidFill>
                  <a:srgbClr val="0070C0"/>
                </a:solidFill>
                <a:cs typeface="Calibri"/>
              </a:rPr>
              <a:t>Faculty Affairs typically creates cases in late Spring/early summer, based on your College/School timeline. You will be notified via Interfolio RPT when a case is created for you.</a:t>
            </a:r>
          </a:p>
          <a:p>
            <a:endParaRPr lang="en-US">
              <a:solidFill>
                <a:srgbClr val="0070C0"/>
              </a:solidFill>
              <a:cs typeface="Calibri"/>
            </a:endParaRPr>
          </a:p>
          <a:p>
            <a:pPr marL="457200" indent="-457200">
              <a:buFont typeface="Arial" panose="020B0604020202020204" pitchFamily="34" charset="0"/>
              <a:buChar char="•"/>
            </a:pPr>
            <a:r>
              <a:rPr lang="en-US">
                <a:solidFill>
                  <a:srgbClr val="0070C0"/>
                </a:solidFill>
                <a:ea typeface="+mn-lt"/>
                <a:cs typeface="+mn-lt"/>
              </a:rPr>
              <a:t>If the question is about NTT vs TT promotions in Interfolio: there are distinct templates for different types of promotions. </a:t>
            </a:r>
            <a:endParaRPr lang="en-US">
              <a:solidFill>
                <a:srgbClr val="0070C0"/>
              </a:solidFill>
              <a:cs typeface="Calibri"/>
            </a:endParaRPr>
          </a:p>
          <a:p>
            <a:endParaRPr lang="en-US" sz="2800">
              <a:cs typeface="Calibri"/>
            </a:endParaRPr>
          </a:p>
        </p:txBody>
      </p:sp>
    </p:spTree>
    <p:extLst>
      <p:ext uri="{BB962C8B-B14F-4D97-AF65-F5344CB8AC3E}">
        <p14:creationId xmlns:p14="http://schemas.microsoft.com/office/powerpoint/2010/main" val="243862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5627F-6F06-87A4-82B5-318FC1B3562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4EB65E-BE0B-06B1-7F8C-7970AE5AE8EF}"/>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BF85416F-4141-6826-0CFC-1D901428B242}"/>
              </a:ext>
            </a:extLst>
          </p:cNvPr>
          <p:cNvPicPr>
            <a:picLocks noChangeAspect="1"/>
          </p:cNvPicPr>
          <p:nvPr/>
        </p:nvPicPr>
        <p:blipFill>
          <a:blip r:embed="rId2"/>
          <a:stretch>
            <a:fillRect/>
          </a:stretch>
        </p:blipFill>
        <p:spPr>
          <a:xfrm>
            <a:off x="11122158" y="5501093"/>
            <a:ext cx="1723846" cy="1244181"/>
          </a:xfrm>
          <a:prstGeom prst="rect">
            <a:avLst/>
          </a:prstGeom>
        </p:spPr>
      </p:pic>
      <p:sp>
        <p:nvSpPr>
          <p:cNvPr id="2" name="TextBox 1">
            <a:extLst>
              <a:ext uri="{FF2B5EF4-FFF2-40B4-BE49-F238E27FC236}">
                <a16:creationId xmlns:a16="http://schemas.microsoft.com/office/drawing/2014/main" id="{B78BCFF9-3F74-16E5-DCD5-3966C339227E}"/>
              </a:ext>
            </a:extLst>
          </p:cNvPr>
          <p:cNvSpPr txBox="1"/>
          <p:nvPr/>
        </p:nvSpPr>
        <p:spPr>
          <a:xfrm>
            <a:off x="4961006" y="721318"/>
            <a:ext cx="3922568"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Q &amp; A</a:t>
            </a:r>
          </a:p>
          <a:p>
            <a:endParaRPr lang="en-US">
              <a:cs typeface="Calibri"/>
            </a:endParaRPr>
          </a:p>
        </p:txBody>
      </p:sp>
      <p:sp>
        <p:nvSpPr>
          <p:cNvPr id="3" name="TextBox 2">
            <a:extLst>
              <a:ext uri="{FF2B5EF4-FFF2-40B4-BE49-F238E27FC236}">
                <a16:creationId xmlns:a16="http://schemas.microsoft.com/office/drawing/2014/main" id="{E56E6082-DE6F-2AB6-A024-47C088BB149D}"/>
              </a:ext>
            </a:extLst>
          </p:cNvPr>
          <p:cNvSpPr txBox="1"/>
          <p:nvPr/>
        </p:nvSpPr>
        <p:spPr>
          <a:xfrm>
            <a:off x="489379" y="1387617"/>
            <a:ext cx="525949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Questions regarding </a:t>
            </a:r>
            <a:r>
              <a:rPr lang="en-US" sz="2800" b="1" i="1">
                <a:cs typeface="Calibri"/>
              </a:rPr>
              <a:t>Interfolio</a:t>
            </a:r>
            <a:r>
              <a:rPr lang="en-US" sz="2800" b="1">
                <a:cs typeface="Calibri"/>
              </a:rPr>
              <a:t>:</a:t>
            </a:r>
          </a:p>
          <a:p>
            <a:pPr algn="l"/>
            <a:endParaRPr lang="en-US" sz="2800">
              <a:cs typeface="Calibri"/>
            </a:endParaRPr>
          </a:p>
          <a:p>
            <a:pPr marL="457200" indent="-457200">
              <a:buFont typeface="Arial" panose="020B0604020202020204" pitchFamily="34" charset="0"/>
              <a:buChar char="•"/>
            </a:pPr>
            <a:endParaRPr lang="en-US" b="0" i="0">
              <a:solidFill>
                <a:srgbClr val="000000"/>
              </a:solidFill>
              <a:effectLst/>
              <a:highlight>
                <a:srgbClr val="FFFFFF"/>
              </a:highlight>
              <a:latin typeface="Aptos"/>
            </a:endParaRPr>
          </a:p>
          <a:p>
            <a:pPr marL="457200" indent="-457200">
              <a:buFont typeface="Arial" panose="020B0604020202020204" pitchFamily="34" charset="0"/>
              <a:buChar char="•"/>
            </a:pPr>
            <a:endParaRPr lang="en-US">
              <a:solidFill>
                <a:srgbClr val="000000"/>
              </a:solidFill>
              <a:highlight>
                <a:srgbClr val="FFFFFF"/>
              </a:highlight>
              <a:latin typeface="Calibri" panose="020F0502020204030204" pitchFamily="34" charset="0"/>
            </a:endParaRPr>
          </a:p>
          <a:p>
            <a:pPr marL="457200" indent="-457200">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Mostly my concerns have to do with the 'output'; that is, what the other side sees when they generate reports. I wish to have confidence that how I am entering data on my side will result in something clean for the reviewer.</a:t>
            </a:r>
            <a:endParaRPr lang="en-US" sz="1800" b="0" i="0">
              <a:solidFill>
                <a:srgbClr val="000000"/>
              </a:solidFill>
              <a:effectLst/>
              <a:highlight>
                <a:srgbClr val="FFFFFF"/>
              </a:highlight>
              <a:latin typeface="Calibri" panose="020F0502020204030204" pitchFamily="34" charset="0"/>
            </a:endParaRPr>
          </a:p>
        </p:txBody>
      </p:sp>
      <p:sp>
        <p:nvSpPr>
          <p:cNvPr id="7" name="TextBox 6">
            <a:extLst>
              <a:ext uri="{FF2B5EF4-FFF2-40B4-BE49-F238E27FC236}">
                <a16:creationId xmlns:a16="http://schemas.microsoft.com/office/drawing/2014/main" id="{1B745D4A-812B-7FE9-076B-6D3B8B267A82}"/>
              </a:ext>
            </a:extLst>
          </p:cNvPr>
          <p:cNvSpPr txBox="1"/>
          <p:nvPr/>
        </p:nvSpPr>
        <p:spPr>
          <a:xfrm>
            <a:off x="6536747" y="1214147"/>
            <a:ext cx="5447334"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chemeClr val="accent1"/>
                </a:solidFill>
                <a:cs typeface="Calibri"/>
              </a:rPr>
              <a:t>Answer</a:t>
            </a:r>
            <a:endParaRPr lang="en-US" sz="2800">
              <a:solidFill>
                <a:schemeClr val="accent1"/>
              </a:solidFill>
              <a:cs typeface="Calibri"/>
            </a:endParaRPr>
          </a:p>
          <a:p>
            <a:endParaRPr lang="en-US" sz="2800" b="1">
              <a:solidFill>
                <a:schemeClr val="accent1"/>
              </a:solidFill>
              <a:cs typeface="Calibri"/>
            </a:endParaRPr>
          </a:p>
          <a:p>
            <a:pPr marL="457200" indent="-457200">
              <a:buFont typeface="Arial" panose="020B0604020202020204" pitchFamily="34" charset="0"/>
              <a:buChar char="•"/>
            </a:pPr>
            <a:endParaRPr lang="en-US">
              <a:solidFill>
                <a:srgbClr val="0070C0"/>
              </a:solidFill>
              <a:cs typeface="Calibri"/>
            </a:endParaRPr>
          </a:p>
          <a:p>
            <a:endParaRPr lang="en-US">
              <a:solidFill>
                <a:srgbClr val="0070C0"/>
              </a:solidFill>
              <a:cs typeface="Calibri"/>
            </a:endParaRPr>
          </a:p>
          <a:p>
            <a:pPr marL="457200" indent="-457200">
              <a:buFont typeface="Arial" panose="020B0604020202020204" pitchFamily="34" charset="0"/>
              <a:buChar char="•"/>
            </a:pPr>
            <a:r>
              <a:rPr lang="en-US">
                <a:solidFill>
                  <a:srgbClr val="0070C0"/>
                </a:solidFill>
                <a:cs typeface="Calibri"/>
              </a:rPr>
              <a:t>Reviewers do not generate reports. Your materials will be viewable in the order of the sections you see, and your files within those sections appear in the order in which you uploaded them. You can preview your case before you submit it. </a:t>
            </a:r>
          </a:p>
          <a:p>
            <a:endParaRPr lang="en-US" sz="2800">
              <a:cs typeface="Calibri"/>
            </a:endParaRPr>
          </a:p>
        </p:txBody>
      </p:sp>
    </p:spTree>
    <p:extLst>
      <p:ext uri="{BB962C8B-B14F-4D97-AF65-F5344CB8AC3E}">
        <p14:creationId xmlns:p14="http://schemas.microsoft.com/office/powerpoint/2010/main" val="3106948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09FBE126-5F42-53BC-6C28-4EB8566A9B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21214B-1DE4-9FCF-5768-E57F0359CF94}"/>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0F11165D-6707-7E78-DB2F-04AA296BC303}"/>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9F91025E-C917-DC54-32C3-F9A17A5B4A7B}"/>
              </a:ext>
            </a:extLst>
          </p:cNvPr>
          <p:cNvSpPr txBox="1"/>
          <p:nvPr/>
        </p:nvSpPr>
        <p:spPr>
          <a:xfrm>
            <a:off x="1117179" y="1326091"/>
            <a:ext cx="489857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Contacts</a:t>
            </a:r>
          </a:p>
          <a:p>
            <a:pPr algn="l"/>
            <a:endParaRPr lang="en-US">
              <a:cs typeface="Calibri"/>
            </a:endParaRPr>
          </a:p>
        </p:txBody>
      </p:sp>
      <p:sp>
        <p:nvSpPr>
          <p:cNvPr id="3" name="TextBox 2">
            <a:extLst>
              <a:ext uri="{FF2B5EF4-FFF2-40B4-BE49-F238E27FC236}">
                <a16:creationId xmlns:a16="http://schemas.microsoft.com/office/drawing/2014/main" id="{8E9EB556-A6CB-2FEE-BC91-BE1850F3A639}"/>
              </a:ext>
            </a:extLst>
          </p:cNvPr>
          <p:cNvSpPr txBox="1"/>
          <p:nvPr/>
        </p:nvSpPr>
        <p:spPr>
          <a:xfrm>
            <a:off x="3759825" y="1555249"/>
            <a:ext cx="466530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ea typeface="+mn-lt"/>
              <a:cs typeface="+mn-lt"/>
            </a:endParaRPr>
          </a:p>
          <a:p>
            <a:pPr algn="ctr"/>
            <a:endParaRPr lang="en-US" b="1">
              <a:solidFill>
                <a:srgbClr val="8D0034"/>
              </a:solidFill>
              <a:ea typeface="+mn-lt"/>
              <a:cs typeface="+mn-lt"/>
            </a:endParaRPr>
          </a:p>
          <a:p>
            <a:pPr algn="ctr"/>
            <a:r>
              <a:rPr lang="en-US" b="1">
                <a:solidFill>
                  <a:srgbClr val="8D0034"/>
                </a:solidFill>
                <a:ea typeface="+mn-lt"/>
                <a:cs typeface="+mn-lt"/>
              </a:rPr>
              <a:t>Michelle </a:t>
            </a:r>
            <a:r>
              <a:rPr lang="en-US" b="1" err="1">
                <a:solidFill>
                  <a:srgbClr val="8D0034"/>
                </a:solidFill>
                <a:ea typeface="+mn-lt"/>
                <a:cs typeface="+mn-lt"/>
              </a:rPr>
              <a:t>Pencyla</a:t>
            </a:r>
            <a:r>
              <a:rPr lang="en-US" b="1">
                <a:solidFill>
                  <a:srgbClr val="8D0034"/>
                </a:solidFill>
                <a:ea typeface="+mn-lt"/>
                <a:cs typeface="+mn-lt"/>
              </a:rPr>
              <a:t>, M.Ed. </a:t>
            </a:r>
          </a:p>
          <a:p>
            <a:pPr algn="ctr"/>
            <a:r>
              <a:rPr lang="en-US">
                <a:ea typeface="+mn-lt"/>
                <a:cs typeface="+mn-lt"/>
              </a:rPr>
              <a:t>Assistant Provost, Faculty Administration, Health Sciences Campus Office </a:t>
            </a:r>
            <a:r>
              <a:rPr lang="en-US">
                <a:ea typeface="+mn-lt"/>
                <a:cs typeface="+mn-lt"/>
                <a:hlinkClick r:id="rId3"/>
              </a:rPr>
              <a:t>mpencyla@luc.edu</a:t>
            </a:r>
            <a:r>
              <a:rPr lang="en-US">
                <a:ea typeface="+mn-lt"/>
                <a:cs typeface="+mn-lt"/>
              </a:rPr>
              <a:t> </a:t>
            </a:r>
          </a:p>
          <a:p>
            <a:pPr algn="ctr"/>
            <a:br>
              <a:rPr lang="en-US">
                <a:ea typeface="+mn-lt"/>
                <a:cs typeface="+mn-lt"/>
              </a:rPr>
            </a:br>
            <a:r>
              <a:rPr lang="en-US" b="1">
                <a:solidFill>
                  <a:srgbClr val="8D0034"/>
                </a:solidFill>
                <a:ea typeface="+mn-lt"/>
                <a:cs typeface="+mn-lt"/>
              </a:rPr>
              <a:t>Julia Elsky, Ph.D.</a:t>
            </a:r>
            <a:endParaRPr lang="en-US" b="1">
              <a:solidFill>
                <a:srgbClr val="8D0034"/>
              </a:solidFill>
              <a:cs typeface="Calibri" panose="020F0502020204030204"/>
            </a:endParaRPr>
          </a:p>
          <a:p>
            <a:pPr algn="ctr"/>
            <a:r>
              <a:rPr lang="en-US">
                <a:solidFill>
                  <a:srgbClr val="202124"/>
                </a:solidFill>
                <a:ea typeface="+mn-lt"/>
                <a:cs typeface="+mn-lt"/>
              </a:rPr>
              <a:t>Associate Director of Faculty Affairs; </a:t>
            </a:r>
            <a:endParaRPr lang="en-US">
              <a:solidFill>
                <a:srgbClr val="000000"/>
              </a:solidFill>
              <a:ea typeface="+mn-lt"/>
              <a:cs typeface="+mn-lt"/>
            </a:endParaRPr>
          </a:p>
          <a:p>
            <a:pPr algn="ctr"/>
            <a:r>
              <a:rPr lang="en-US">
                <a:solidFill>
                  <a:srgbClr val="202124"/>
                </a:solidFill>
                <a:ea typeface="+mn-lt"/>
                <a:cs typeface="+mn-lt"/>
              </a:rPr>
              <a:t>Associate Professor, Department of Modern Languages &amp; Literatures</a:t>
            </a:r>
            <a:endParaRPr lang="en-US">
              <a:ea typeface="Calibri"/>
              <a:cs typeface="Calibri"/>
            </a:endParaRPr>
          </a:p>
          <a:p>
            <a:pPr algn="ctr"/>
            <a:r>
              <a:rPr lang="en-US">
                <a:ea typeface="+mn-lt"/>
                <a:cs typeface="+mn-lt"/>
                <a:hlinkClick r:id="rId4"/>
              </a:rPr>
              <a:t>jelsky@luc.edu</a:t>
            </a:r>
            <a:r>
              <a:rPr lang="en-US">
                <a:ea typeface="+mn-lt"/>
                <a:cs typeface="+mn-lt"/>
              </a:rPr>
              <a:t> or for </a:t>
            </a:r>
            <a:r>
              <a:rPr lang="en-US" err="1">
                <a:ea typeface="+mn-lt"/>
                <a:cs typeface="+mn-lt"/>
              </a:rPr>
              <a:t>Interfolio</a:t>
            </a:r>
            <a:r>
              <a:rPr lang="en-US">
                <a:ea typeface="+mn-lt"/>
                <a:cs typeface="+mn-lt"/>
              </a:rPr>
              <a:t> matters </a:t>
            </a:r>
            <a:r>
              <a:rPr lang="en-US">
                <a:ea typeface="+mn-lt"/>
                <a:cs typeface="+mn-lt"/>
                <a:hlinkClick r:id="rId5"/>
              </a:rPr>
              <a:t>interfolio@luc.edu</a:t>
            </a:r>
            <a:r>
              <a:rPr lang="en-US">
                <a:ea typeface="+mn-lt"/>
                <a:cs typeface="+mn-lt"/>
              </a:rPr>
              <a:t> </a:t>
            </a:r>
          </a:p>
        </p:txBody>
      </p:sp>
    </p:spTree>
    <p:extLst>
      <p:ext uri="{BB962C8B-B14F-4D97-AF65-F5344CB8AC3E}">
        <p14:creationId xmlns:p14="http://schemas.microsoft.com/office/powerpoint/2010/main" val="143458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15A6C58B-18CB-0C9A-99A4-3E1C7B53C0C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78C34AA-5261-0074-CF01-6E08E9219BA5}"/>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solidFill>
                <a:schemeClr val="tx1"/>
              </a:solidFill>
            </a:endParaRPr>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32189557-93DC-472B-0C89-8411AD65D653}"/>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FA9BFF40-C00A-0B5C-E36B-CC353CBA5183}"/>
              </a:ext>
            </a:extLst>
          </p:cNvPr>
          <p:cNvSpPr txBox="1"/>
          <p:nvPr/>
        </p:nvSpPr>
        <p:spPr>
          <a:xfrm>
            <a:off x="2446029" y="582609"/>
            <a:ext cx="7299613"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Walk Through of </a:t>
            </a:r>
            <a:r>
              <a:rPr lang="en-US" sz="4000" b="1" err="1">
                <a:solidFill>
                  <a:srgbClr val="8D0034"/>
                </a:solidFill>
                <a:cs typeface="Calibri"/>
              </a:rPr>
              <a:t>Interfolio</a:t>
            </a:r>
            <a:r>
              <a:rPr lang="en-US" sz="4000" b="1">
                <a:solidFill>
                  <a:srgbClr val="8D0034"/>
                </a:solidFill>
                <a:cs typeface="Calibri"/>
              </a:rPr>
              <a:t> RPT</a:t>
            </a:r>
            <a:endParaRPr lang="en-US"/>
          </a:p>
          <a:p>
            <a:pPr algn="l"/>
            <a:endParaRPr lang="en-US">
              <a:cs typeface="Calibri"/>
            </a:endParaRPr>
          </a:p>
        </p:txBody>
      </p:sp>
      <p:sp>
        <p:nvSpPr>
          <p:cNvPr id="6" name="TextBox 5">
            <a:extLst>
              <a:ext uri="{FF2B5EF4-FFF2-40B4-BE49-F238E27FC236}">
                <a16:creationId xmlns:a16="http://schemas.microsoft.com/office/drawing/2014/main" id="{BF620722-7874-4993-624A-634374C42120}"/>
              </a:ext>
            </a:extLst>
          </p:cNvPr>
          <p:cNvSpPr txBox="1"/>
          <p:nvPr/>
        </p:nvSpPr>
        <p:spPr>
          <a:xfrm>
            <a:off x="1122592" y="1733231"/>
            <a:ext cx="1040613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 Introducing </a:t>
            </a:r>
            <a:r>
              <a:rPr lang="en-US" sz="2400" err="1">
                <a:ea typeface="+mn-lt"/>
                <a:cs typeface="+mn-lt"/>
              </a:rPr>
              <a:t>Interfolio</a:t>
            </a:r>
            <a:r>
              <a:rPr lang="en-US" sz="2400">
                <a:ea typeface="+mn-lt"/>
                <a:cs typeface="+mn-lt"/>
              </a:rPr>
              <a:t> RPT</a:t>
            </a:r>
          </a:p>
          <a:p>
            <a:endParaRPr lang="en-US" sz="2400">
              <a:ea typeface="+mn-lt"/>
              <a:cs typeface="+mn-lt"/>
            </a:endParaRPr>
          </a:p>
          <a:p>
            <a:r>
              <a:rPr lang="en-US" sz="2400">
                <a:ea typeface="+mn-lt"/>
                <a:cs typeface="+mn-lt"/>
              </a:rPr>
              <a:t>• How to access </a:t>
            </a:r>
            <a:r>
              <a:rPr lang="en-US" sz="2400" err="1">
                <a:ea typeface="+mn-lt"/>
                <a:cs typeface="+mn-lt"/>
              </a:rPr>
              <a:t>Interfolio</a:t>
            </a:r>
            <a:r>
              <a:rPr lang="en-US" sz="2400">
                <a:ea typeface="+mn-lt"/>
                <a:cs typeface="+mn-lt"/>
              </a:rPr>
              <a:t> RPT and upload materials</a:t>
            </a:r>
          </a:p>
          <a:p>
            <a:endParaRPr lang="en-US" sz="2400">
              <a:ea typeface="+mn-lt"/>
              <a:cs typeface="+mn-lt"/>
            </a:endParaRPr>
          </a:p>
          <a:p>
            <a:r>
              <a:rPr lang="en-US" sz="2400">
                <a:ea typeface="+mn-lt"/>
                <a:cs typeface="+mn-lt"/>
              </a:rPr>
              <a:t>• Tips for organizing and uploading your materials</a:t>
            </a:r>
          </a:p>
          <a:p>
            <a:endParaRPr lang="en-US" sz="2400">
              <a:ea typeface="+mn-lt"/>
              <a:cs typeface="+mn-lt"/>
            </a:endParaRPr>
          </a:p>
          <a:p>
            <a:r>
              <a:rPr lang="en-US" sz="2400">
                <a:ea typeface="+mn-lt"/>
                <a:cs typeface="+mn-lt"/>
              </a:rPr>
              <a:t>• </a:t>
            </a:r>
            <a:r>
              <a:rPr lang="en-US" sz="2400">
                <a:cs typeface="Calibri"/>
              </a:rPr>
              <a:t>Q &amp; A</a:t>
            </a:r>
            <a:endParaRPr lang="en-US" sz="2400">
              <a:ea typeface="+mn-lt"/>
              <a:cs typeface="+mn-lt"/>
            </a:endParaRPr>
          </a:p>
          <a:p>
            <a:endParaRPr lang="en-US" sz="2400">
              <a:ea typeface="+mn-lt"/>
              <a:cs typeface="+mn-lt"/>
            </a:endParaRPr>
          </a:p>
          <a:p>
            <a:endParaRPr lang="en-US" sz="2400">
              <a:cs typeface="Calibri"/>
            </a:endParaRPr>
          </a:p>
        </p:txBody>
      </p:sp>
    </p:spTree>
    <p:extLst>
      <p:ext uri="{BB962C8B-B14F-4D97-AF65-F5344CB8AC3E}">
        <p14:creationId xmlns:p14="http://schemas.microsoft.com/office/powerpoint/2010/main" val="332143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D4519763-BD8F-E6A5-2805-649F2B90700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3E10C11-4951-2B64-3605-649F914ADDE7}"/>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CF6FCCEF-9FAB-C8F5-FDD0-5FE9AA3773AA}"/>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8E0A9C2B-6CE1-F904-11FA-1238A96F0B12}"/>
              </a:ext>
            </a:extLst>
          </p:cNvPr>
          <p:cNvSpPr txBox="1"/>
          <p:nvPr/>
        </p:nvSpPr>
        <p:spPr>
          <a:xfrm>
            <a:off x="1388827" y="558631"/>
            <a:ext cx="62865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What is </a:t>
            </a:r>
            <a:r>
              <a:rPr lang="en-US" sz="4000" b="1" err="1">
                <a:solidFill>
                  <a:srgbClr val="8D0034"/>
                </a:solidFill>
                <a:cs typeface="Calibri"/>
              </a:rPr>
              <a:t>Interfolio</a:t>
            </a:r>
            <a:r>
              <a:rPr lang="en-US" sz="4000" b="1">
                <a:solidFill>
                  <a:srgbClr val="8D0034"/>
                </a:solidFill>
                <a:cs typeface="Calibri"/>
              </a:rPr>
              <a:t> RPT?</a:t>
            </a:r>
            <a:endParaRPr lang="en-US"/>
          </a:p>
          <a:p>
            <a:pPr algn="l"/>
            <a:endParaRPr lang="en-US">
              <a:cs typeface="Calibri"/>
            </a:endParaRPr>
          </a:p>
        </p:txBody>
      </p:sp>
      <p:sp>
        <p:nvSpPr>
          <p:cNvPr id="3" name="TextBox 2">
            <a:extLst>
              <a:ext uri="{FF2B5EF4-FFF2-40B4-BE49-F238E27FC236}">
                <a16:creationId xmlns:a16="http://schemas.microsoft.com/office/drawing/2014/main" id="{3BB92CFC-4D45-F720-F872-2E96759A5D7A}"/>
              </a:ext>
            </a:extLst>
          </p:cNvPr>
          <p:cNvSpPr txBox="1"/>
          <p:nvPr/>
        </p:nvSpPr>
        <p:spPr>
          <a:xfrm>
            <a:off x="268350" y="1348308"/>
            <a:ext cx="10406131"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 Online tool for faculty under review to tell their story </a:t>
            </a:r>
          </a:p>
          <a:p>
            <a:endParaRPr lang="en-US" sz="2400">
              <a:ea typeface="+mn-lt"/>
              <a:cs typeface="+mn-lt"/>
            </a:endParaRPr>
          </a:p>
          <a:p>
            <a:r>
              <a:rPr lang="en-US" sz="2400">
                <a:ea typeface="+mn-lt"/>
                <a:cs typeface="+mn-lt"/>
              </a:rPr>
              <a:t>• Enable committees to conduct efficient, fair digital evaluations of faculty </a:t>
            </a:r>
          </a:p>
          <a:p>
            <a:endParaRPr lang="en-US" sz="2400">
              <a:ea typeface="+mn-lt"/>
              <a:cs typeface="+mn-lt"/>
            </a:endParaRPr>
          </a:p>
          <a:p>
            <a:r>
              <a:rPr lang="en-US" sz="2400">
                <a:ea typeface="+mn-lt"/>
                <a:cs typeface="+mn-lt"/>
              </a:rPr>
              <a:t>• Provide academic leadership with a consistent source of reliable information about all faculty evaluations</a:t>
            </a:r>
          </a:p>
          <a:p>
            <a:endParaRPr lang="en-US" sz="2400">
              <a:ea typeface="+mn-lt"/>
              <a:cs typeface="+mn-lt"/>
            </a:endParaRPr>
          </a:p>
          <a:p>
            <a:r>
              <a:rPr lang="en-US" sz="2400">
                <a:ea typeface="+mn-lt"/>
                <a:cs typeface="+mn-lt"/>
              </a:rPr>
              <a:t>• </a:t>
            </a:r>
            <a:r>
              <a:rPr lang="en-US" sz="2400">
                <a:cs typeface="Calibri"/>
              </a:rPr>
              <a:t>Please note that Interfolio RPT is separate from F180 (faculty annual review).</a:t>
            </a:r>
            <a:endParaRPr lang="en-US" sz="2400">
              <a:ea typeface="+mn-lt"/>
              <a:cs typeface="+mn-lt"/>
            </a:endParaRPr>
          </a:p>
          <a:p>
            <a:endParaRPr lang="en-US" sz="2400">
              <a:ea typeface="+mn-lt"/>
              <a:cs typeface="+mn-lt"/>
            </a:endParaRPr>
          </a:p>
          <a:p>
            <a:r>
              <a:rPr lang="en-US" sz="2400">
                <a:ea typeface="+mn-lt"/>
                <a:cs typeface="+mn-lt"/>
              </a:rPr>
              <a:t>• </a:t>
            </a:r>
            <a:r>
              <a:rPr lang="en-US" sz="2400">
                <a:cs typeface="Calibri"/>
              </a:rPr>
              <a:t>Faculty Affairs will request </a:t>
            </a:r>
            <a:r>
              <a:rPr lang="en-US" sz="2400">
                <a:ea typeface="+mn-lt"/>
                <a:cs typeface="+mn-lt"/>
              </a:rPr>
              <a:t>in late Spring/early Summer </a:t>
            </a:r>
            <a:r>
              <a:rPr lang="en-US" sz="2400">
                <a:cs typeface="Calibri"/>
              </a:rPr>
              <a:t>that Schools/College send names of faculty who are applying for tenure and/or promotion. Once we receive those names, we will create Interfolio RPT cases for faculty and notify faculty directly via Interfolio RPT. (The timing of this process corresponds with your College/School's P&amp; T timeline.)</a:t>
            </a:r>
            <a:endParaRPr lang="en-US" sz="2400">
              <a:ea typeface="+mn-lt"/>
              <a:cs typeface="+mn-lt"/>
            </a:endParaRPr>
          </a:p>
          <a:p>
            <a:endParaRPr lang="en-US" sz="2400">
              <a:ea typeface="+mn-lt"/>
              <a:cs typeface="+mn-lt"/>
            </a:endParaRPr>
          </a:p>
          <a:p>
            <a:endParaRPr lang="en-US" sz="2400">
              <a:cs typeface="Calibri"/>
            </a:endParaRPr>
          </a:p>
        </p:txBody>
      </p:sp>
    </p:spTree>
    <p:extLst>
      <p:ext uri="{BB962C8B-B14F-4D97-AF65-F5344CB8AC3E}">
        <p14:creationId xmlns:p14="http://schemas.microsoft.com/office/powerpoint/2010/main" val="417577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C59038DD-9D5D-3B13-92F9-EB606BFB392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D6DA8B-29A2-EFC6-4B02-C527C4461866}"/>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2A292E5B-F19F-F46A-2CB2-425880544571}"/>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2FB2D8CC-BAF5-4B32-80EE-188D33DB8B67}"/>
              </a:ext>
            </a:extLst>
          </p:cNvPr>
          <p:cNvSpPr txBox="1"/>
          <p:nvPr/>
        </p:nvSpPr>
        <p:spPr>
          <a:xfrm>
            <a:off x="1376795" y="1039090"/>
            <a:ext cx="967955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8D0034"/>
                </a:solidFill>
                <a:cs typeface="Calibri"/>
              </a:rPr>
              <a:t>Step 1. </a:t>
            </a:r>
            <a:r>
              <a:rPr lang="en-US" sz="4000">
                <a:cs typeface="Calibri"/>
              </a:rPr>
              <a:t>Log into Interfolio RPT when you receive an email from the system</a:t>
            </a:r>
            <a:endParaRPr lang="en-US"/>
          </a:p>
          <a:p>
            <a:pPr algn="l"/>
            <a:endParaRPr lang="en-US">
              <a:cs typeface="Calibri"/>
            </a:endParaRPr>
          </a:p>
        </p:txBody>
      </p:sp>
      <p:pic>
        <p:nvPicPr>
          <p:cNvPr id="3" name="Picture 2" descr="A screenshot of a sign in form&#10;&#10;Description automatically generated">
            <a:extLst>
              <a:ext uri="{FF2B5EF4-FFF2-40B4-BE49-F238E27FC236}">
                <a16:creationId xmlns:a16="http://schemas.microsoft.com/office/drawing/2014/main" id="{5568539A-CDC7-87D4-68B8-20AFB98DDBB5}"/>
              </a:ext>
            </a:extLst>
          </p:cNvPr>
          <p:cNvPicPr>
            <a:picLocks noChangeAspect="1"/>
          </p:cNvPicPr>
          <p:nvPr/>
        </p:nvPicPr>
        <p:blipFill>
          <a:blip r:embed="rId3"/>
          <a:stretch>
            <a:fillRect/>
          </a:stretch>
        </p:blipFill>
        <p:spPr>
          <a:xfrm>
            <a:off x="4615899" y="2651184"/>
            <a:ext cx="2960203" cy="3654725"/>
          </a:xfrm>
          <a:prstGeom prst="rect">
            <a:avLst/>
          </a:prstGeom>
        </p:spPr>
      </p:pic>
    </p:spTree>
    <p:extLst>
      <p:ext uri="{BB962C8B-B14F-4D97-AF65-F5344CB8AC3E}">
        <p14:creationId xmlns:p14="http://schemas.microsoft.com/office/powerpoint/2010/main" val="353627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579A31DD-ECA4-C946-E130-1A3FF71C42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EA6F43-F59E-2FDB-4AF8-FD0712CE3C87}"/>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55453BC0-7DA0-0AB3-B4FC-9E52F0B2F465}"/>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2" name="TextBox 1">
            <a:extLst>
              <a:ext uri="{FF2B5EF4-FFF2-40B4-BE49-F238E27FC236}">
                <a16:creationId xmlns:a16="http://schemas.microsoft.com/office/drawing/2014/main" id="{D0A6CB88-9439-EF4C-C88C-40C9EE49F41F}"/>
              </a:ext>
            </a:extLst>
          </p:cNvPr>
          <p:cNvSpPr txBox="1"/>
          <p:nvPr/>
        </p:nvSpPr>
        <p:spPr>
          <a:xfrm>
            <a:off x="816078" y="1039090"/>
            <a:ext cx="1057095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8D0034"/>
                </a:solidFill>
                <a:cs typeface="Calibri"/>
              </a:rPr>
              <a:t>Step 2. </a:t>
            </a:r>
            <a:r>
              <a:rPr lang="en-US" sz="4000" dirty="0">
                <a:ea typeface="+mn-lt"/>
                <a:cs typeface="+mn-lt"/>
              </a:rPr>
              <a:t>Upload materials for</a:t>
            </a:r>
            <a:r>
              <a:rPr lang="en-US" sz="4000" dirty="0">
                <a:solidFill>
                  <a:srgbClr val="8D0034"/>
                </a:solidFill>
                <a:ea typeface="+mn-lt"/>
                <a:cs typeface="+mn-lt"/>
              </a:rPr>
              <a:t> external evaluations,</a:t>
            </a:r>
            <a:r>
              <a:rPr lang="en-US" sz="4000" dirty="0">
                <a:ea typeface="+mn-lt"/>
                <a:cs typeface="+mn-lt"/>
              </a:rPr>
              <a:t> tenure track faculty</a:t>
            </a:r>
            <a:r>
              <a:rPr lang="en-US" sz="1900" i="1" dirty="0">
                <a:ea typeface="+mn-lt"/>
                <a:cs typeface="+mn-lt"/>
              </a:rPr>
              <a:t> </a:t>
            </a:r>
            <a:r>
              <a:rPr lang="en-US" sz="2200" i="1" dirty="0">
                <a:ea typeface="+mn-lt"/>
                <a:cs typeface="+mn-lt"/>
              </a:rPr>
              <a:t>(if applicable; see your Guidelines for further information and deadlines)</a:t>
            </a:r>
            <a:endParaRPr lang="en-US" sz="2200" i="1" dirty="0"/>
          </a:p>
          <a:p>
            <a:pPr algn="l"/>
            <a:endParaRPr lang="en-US">
              <a:cs typeface="Calibri"/>
            </a:endParaRPr>
          </a:p>
        </p:txBody>
      </p:sp>
      <p:pic>
        <p:nvPicPr>
          <p:cNvPr id="3" name="Picture 2" descr="A screenshot of a computer&#10;&#10;Description automatically generated">
            <a:extLst>
              <a:ext uri="{FF2B5EF4-FFF2-40B4-BE49-F238E27FC236}">
                <a16:creationId xmlns:a16="http://schemas.microsoft.com/office/drawing/2014/main" id="{0562DADF-4C27-2FCC-E385-56C80480CA8E}"/>
              </a:ext>
            </a:extLst>
          </p:cNvPr>
          <p:cNvPicPr>
            <a:picLocks noChangeAspect="1"/>
          </p:cNvPicPr>
          <p:nvPr/>
        </p:nvPicPr>
        <p:blipFill>
          <a:blip r:embed="rId3"/>
          <a:stretch>
            <a:fillRect/>
          </a:stretch>
        </p:blipFill>
        <p:spPr>
          <a:xfrm>
            <a:off x="2446496" y="2781545"/>
            <a:ext cx="6096000" cy="3767015"/>
          </a:xfrm>
          <a:prstGeom prst="rect">
            <a:avLst/>
          </a:prstGeom>
        </p:spPr>
      </p:pic>
    </p:spTree>
    <p:extLst>
      <p:ext uri="{BB962C8B-B14F-4D97-AF65-F5344CB8AC3E}">
        <p14:creationId xmlns:p14="http://schemas.microsoft.com/office/powerpoint/2010/main" val="23028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302F0BDF-0585-6EFB-AB46-BC113BF9BD1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9029D10-3081-DACD-8F48-65A72C2737B7}"/>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D40288F6-C172-B36A-F242-492F27D48C61}"/>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3" name="TextBox 2">
            <a:extLst>
              <a:ext uri="{FF2B5EF4-FFF2-40B4-BE49-F238E27FC236}">
                <a16:creationId xmlns:a16="http://schemas.microsoft.com/office/drawing/2014/main" id="{00840030-FBD4-F2D5-BB33-9ACD90F125F7}"/>
              </a:ext>
            </a:extLst>
          </p:cNvPr>
          <p:cNvSpPr txBox="1"/>
          <p:nvPr/>
        </p:nvSpPr>
        <p:spPr>
          <a:xfrm>
            <a:off x="1236306" y="909734"/>
            <a:ext cx="58316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Uploading materials: files</a:t>
            </a:r>
            <a:endParaRPr lang="en-US" sz="2800">
              <a:cs typeface="Calibri"/>
            </a:endParaRPr>
          </a:p>
        </p:txBody>
      </p:sp>
      <p:pic>
        <p:nvPicPr>
          <p:cNvPr id="2" name="Picture 1" descr="A screenshot of a computer&#10;&#10;Description automatically generated">
            <a:extLst>
              <a:ext uri="{FF2B5EF4-FFF2-40B4-BE49-F238E27FC236}">
                <a16:creationId xmlns:a16="http://schemas.microsoft.com/office/drawing/2014/main" id="{0052064A-9B4A-898E-AAFF-AECBB0494C87}"/>
              </a:ext>
            </a:extLst>
          </p:cNvPr>
          <p:cNvPicPr>
            <a:picLocks noChangeAspect="1"/>
          </p:cNvPicPr>
          <p:nvPr/>
        </p:nvPicPr>
        <p:blipFill>
          <a:blip r:embed="rId3"/>
          <a:stretch>
            <a:fillRect/>
          </a:stretch>
        </p:blipFill>
        <p:spPr>
          <a:xfrm>
            <a:off x="-115592" y="1566318"/>
            <a:ext cx="5619103" cy="3725364"/>
          </a:xfrm>
          <a:prstGeom prst="rect">
            <a:avLst/>
          </a:prstGeom>
          <a:ln>
            <a:solidFill>
              <a:schemeClr val="accent1"/>
            </a:solidFill>
          </a:ln>
        </p:spPr>
      </p:pic>
      <p:pic>
        <p:nvPicPr>
          <p:cNvPr id="7" name="Picture 6" descr="A screenshot of a computer&#10;&#10;Description automatically generated">
            <a:extLst>
              <a:ext uri="{FF2B5EF4-FFF2-40B4-BE49-F238E27FC236}">
                <a16:creationId xmlns:a16="http://schemas.microsoft.com/office/drawing/2014/main" id="{2871F2F4-F5A6-F52F-F02E-76F7B9DAF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487" y="1588726"/>
            <a:ext cx="6129475" cy="3325062"/>
          </a:xfrm>
          <a:prstGeom prst="rect">
            <a:avLst/>
          </a:prstGeom>
          <a:ln>
            <a:solidFill>
              <a:schemeClr val="accent1"/>
            </a:solidFill>
          </a:ln>
        </p:spPr>
      </p:pic>
    </p:spTree>
    <p:extLst>
      <p:ext uri="{BB962C8B-B14F-4D97-AF65-F5344CB8AC3E}">
        <p14:creationId xmlns:p14="http://schemas.microsoft.com/office/powerpoint/2010/main" val="246243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EC30E413-D1A7-180A-6E15-2CCDC35C441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599A748-D641-7D0B-6972-4AEF4781945C}"/>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C2810D7C-B0A8-ED73-1D60-6E3DCA49B48B}"/>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3" name="TextBox 2">
            <a:extLst>
              <a:ext uri="{FF2B5EF4-FFF2-40B4-BE49-F238E27FC236}">
                <a16:creationId xmlns:a16="http://schemas.microsoft.com/office/drawing/2014/main" id="{6F46C77C-C9EE-1B02-4A97-C113D27132A8}"/>
              </a:ext>
            </a:extLst>
          </p:cNvPr>
          <p:cNvSpPr txBox="1"/>
          <p:nvPr/>
        </p:nvSpPr>
        <p:spPr>
          <a:xfrm>
            <a:off x="1236306" y="909734"/>
            <a:ext cx="688117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Uploading materials: link to online video</a:t>
            </a:r>
            <a:endParaRPr lang="en-US" sz="2800">
              <a:cs typeface="Calibri"/>
            </a:endParaRPr>
          </a:p>
        </p:txBody>
      </p:sp>
      <p:pic>
        <p:nvPicPr>
          <p:cNvPr id="2" name="Picture 1" descr="A screenshot of a video&#10;&#10;Description automatically generated">
            <a:extLst>
              <a:ext uri="{FF2B5EF4-FFF2-40B4-BE49-F238E27FC236}">
                <a16:creationId xmlns:a16="http://schemas.microsoft.com/office/drawing/2014/main" id="{9F158915-3993-3538-60EE-F6B5D354C529}"/>
              </a:ext>
            </a:extLst>
          </p:cNvPr>
          <p:cNvPicPr>
            <a:picLocks noChangeAspect="1"/>
          </p:cNvPicPr>
          <p:nvPr/>
        </p:nvPicPr>
        <p:blipFill>
          <a:blip r:embed="rId3"/>
          <a:stretch>
            <a:fillRect/>
          </a:stretch>
        </p:blipFill>
        <p:spPr>
          <a:xfrm>
            <a:off x="2315495" y="1475223"/>
            <a:ext cx="6603865" cy="4969726"/>
          </a:xfrm>
          <a:prstGeom prst="rect">
            <a:avLst/>
          </a:prstGeom>
        </p:spPr>
      </p:pic>
    </p:spTree>
    <p:extLst>
      <p:ext uri="{BB962C8B-B14F-4D97-AF65-F5344CB8AC3E}">
        <p14:creationId xmlns:p14="http://schemas.microsoft.com/office/powerpoint/2010/main" val="229263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D0034"/>
        </a:solidFill>
        <a:effectLst/>
      </p:bgPr>
    </p:bg>
    <p:spTree>
      <p:nvGrpSpPr>
        <p:cNvPr id="1" name="">
          <a:extLst>
            <a:ext uri="{FF2B5EF4-FFF2-40B4-BE49-F238E27FC236}">
              <a16:creationId xmlns:a16="http://schemas.microsoft.com/office/drawing/2014/main" id="{6CB63812-57C8-7C99-A20E-B4C6A0D048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E1DECF7-F8BD-31F0-BC7C-EBDA219A8474}"/>
              </a:ext>
            </a:extLst>
          </p:cNvPr>
          <p:cNvSpPr/>
          <p:nvPr/>
        </p:nvSpPr>
        <p:spPr>
          <a:xfrm>
            <a:off x="-654332" y="309440"/>
            <a:ext cx="13500336" cy="6397923"/>
          </a:xfrm>
          <a:prstGeom prst="rect">
            <a:avLst/>
          </a:prstGeom>
          <a:solidFill>
            <a:schemeClr val="bg1"/>
          </a:solidFill>
          <a:ln w="57150">
            <a:solidFill>
              <a:srgbClr val="FEBC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yola University Chicago Digital Special Collections | Loyola University  Chicago Logo · Loyola Traditions">
            <a:extLst>
              <a:ext uri="{FF2B5EF4-FFF2-40B4-BE49-F238E27FC236}">
                <a16:creationId xmlns:a16="http://schemas.microsoft.com/office/drawing/2014/main" id="{35F0D840-B73A-8267-6370-C0A6F2265375}"/>
              </a:ext>
            </a:extLst>
          </p:cNvPr>
          <p:cNvPicPr>
            <a:picLocks noChangeAspect="1"/>
          </p:cNvPicPr>
          <p:nvPr/>
        </p:nvPicPr>
        <p:blipFill>
          <a:blip r:embed="rId2"/>
          <a:stretch>
            <a:fillRect/>
          </a:stretch>
        </p:blipFill>
        <p:spPr>
          <a:xfrm>
            <a:off x="10199804" y="5201093"/>
            <a:ext cx="1723846" cy="1244181"/>
          </a:xfrm>
          <a:prstGeom prst="rect">
            <a:avLst/>
          </a:prstGeom>
        </p:spPr>
      </p:pic>
      <p:sp>
        <p:nvSpPr>
          <p:cNvPr id="3" name="TextBox 2">
            <a:extLst>
              <a:ext uri="{FF2B5EF4-FFF2-40B4-BE49-F238E27FC236}">
                <a16:creationId xmlns:a16="http://schemas.microsoft.com/office/drawing/2014/main" id="{62612A66-CD53-9D2F-E146-3E03E5392C97}"/>
              </a:ext>
            </a:extLst>
          </p:cNvPr>
          <p:cNvSpPr txBox="1"/>
          <p:nvPr/>
        </p:nvSpPr>
        <p:spPr>
          <a:xfrm>
            <a:off x="1236306" y="909734"/>
            <a:ext cx="688117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Uploading materials: link to webpage</a:t>
            </a:r>
            <a:endParaRPr lang="en-US" sz="2800">
              <a:cs typeface="Calibri"/>
            </a:endParaRPr>
          </a:p>
        </p:txBody>
      </p:sp>
      <p:pic>
        <p:nvPicPr>
          <p:cNvPr id="6" name="Picture 5" descr="A screenshot of a webpage&#10;&#10;Description automatically generated">
            <a:extLst>
              <a:ext uri="{FF2B5EF4-FFF2-40B4-BE49-F238E27FC236}">
                <a16:creationId xmlns:a16="http://schemas.microsoft.com/office/drawing/2014/main" id="{5A8132E7-DA82-822A-87C6-97082D57F409}"/>
              </a:ext>
            </a:extLst>
          </p:cNvPr>
          <p:cNvPicPr>
            <a:picLocks noChangeAspect="1"/>
          </p:cNvPicPr>
          <p:nvPr/>
        </p:nvPicPr>
        <p:blipFill>
          <a:blip r:embed="rId3"/>
          <a:stretch>
            <a:fillRect/>
          </a:stretch>
        </p:blipFill>
        <p:spPr>
          <a:xfrm>
            <a:off x="2135472" y="1428583"/>
            <a:ext cx="7159057" cy="5109117"/>
          </a:xfrm>
          <a:prstGeom prst="rect">
            <a:avLst/>
          </a:prstGeom>
        </p:spPr>
      </p:pic>
    </p:spTree>
    <p:extLst>
      <p:ext uri="{BB962C8B-B14F-4D97-AF65-F5344CB8AC3E}">
        <p14:creationId xmlns:p14="http://schemas.microsoft.com/office/powerpoint/2010/main" val="7814843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Pencyla, Michelle</dc:creator>
  <cp:revision>13</cp:revision>
  <dcterms:created xsi:type="dcterms:W3CDTF">2023-12-21T23:01:28Z</dcterms:created>
  <dcterms:modified xsi:type="dcterms:W3CDTF">2024-05-01T21:39:39Z</dcterms:modified>
</cp:coreProperties>
</file>